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71" r:id="rId3"/>
    <p:sldId id="258" r:id="rId4"/>
    <p:sldId id="316" r:id="rId5"/>
    <p:sldId id="321" r:id="rId6"/>
    <p:sldId id="322" r:id="rId7"/>
    <p:sldId id="319" r:id="rId8"/>
    <p:sldId id="261" r:id="rId9"/>
    <p:sldId id="318" r:id="rId10"/>
    <p:sldId id="263" r:id="rId11"/>
    <p:sldId id="264" r:id="rId12"/>
    <p:sldId id="314" r:id="rId13"/>
    <p:sldId id="265" r:id="rId14"/>
    <p:sldId id="266" r:id="rId15"/>
    <p:sldId id="267" r:id="rId16"/>
    <p:sldId id="313" r:id="rId17"/>
    <p:sldId id="260"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0D0"/>
    <a:srgbClr val="FF9C61"/>
    <a:srgbClr val="9E1EA0"/>
    <a:srgbClr val="FB00FA"/>
    <a:srgbClr val="FEA602"/>
    <a:srgbClr val="B03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7"/>
    <p:restoredTop sz="81201"/>
  </p:normalViewPr>
  <p:slideViewPr>
    <p:cSldViewPr snapToGrid="0">
      <p:cViewPr varScale="1">
        <p:scale>
          <a:sx n="112" d="100"/>
          <a:sy n="112" d="100"/>
        </p:scale>
        <p:origin x="1448" y="184"/>
      </p:cViewPr>
      <p:guideLst>
        <p:guide orient="horz" pos="1620"/>
        <p:guide pos="2880"/>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7 minutes for presentations (2 min for Q&amp;A)</a:t>
            </a:r>
            <a:fld id="{EED72A4C-42B8-3645-992E-5C60BE63495B}" type="slidenum">
              <a:rPr lang="en" smtClean="0"/>
              <a:t>1</a:t>
            </a:fld>
            <a:r>
              <a:rPr lang="en" dirty="0"/>
              <a:t> - SO SHORT!</a:t>
            </a:r>
            <a:br>
              <a:rPr lang="en" dirty="0"/>
            </a:br>
            <a:r>
              <a:rPr lang="en" dirty="0"/>
              <a:t>Presentation Length: 08:39 – 08:48 PST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Hi my name is Abby Lewis and I’m excited to talk about a couple of projects I have been leading that are focused on ecological memory of climate and land use change across widespread lakes.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9d6767b9e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9d6767b9e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up in our whirlwind tour of ecological memory in lakes, I’m going to talk a little bit about land use. To characterize ecological memory of nutrient loading, we zoomed in to the state of Wisconsin, which is an area of particularly high data availability in our study and allows us to partially isolate the effects of land use independent of broad-scale differences in climate dynamics.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d6767b9e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d6767b9e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d6767b9e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d6767b9e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Don’t have time to talk about all lakes, so I’m going to tell the story of two lakes. </a:t>
            </a:r>
          </a:p>
          <a:p>
            <a:pPr marL="0" lvl="0" indent="0" algn="l" rtl="0">
              <a:spcBef>
                <a:spcPts val="0"/>
              </a:spcBef>
              <a:spcAft>
                <a:spcPts val="0"/>
              </a:spcAft>
              <a:buNone/>
            </a:pPr>
            <a:r>
              <a:rPr lang="en" dirty="0"/>
              <a:t>Talk about spring temp in these two lakes</a:t>
            </a:r>
          </a:p>
        </p:txBody>
      </p:sp>
    </p:spTree>
    <p:extLst>
      <p:ext uri="{BB962C8B-B14F-4D97-AF65-F5344CB8AC3E}">
        <p14:creationId xmlns:p14="http://schemas.microsoft.com/office/powerpoint/2010/main" val="163214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d6767b9e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9d6767b9e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Short script here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d6767b9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d6767b9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d6767b9e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d6767b9e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email address, </a:t>
            </a:r>
            <a:r>
              <a:rPr lang="en-US" dirty="0" err="1"/>
              <a:t>etc</a:t>
            </a:r>
            <a:endParaRPr lang="en-US" dirty="0"/>
          </a:p>
        </p:txBody>
      </p:sp>
      <p:sp>
        <p:nvSpPr>
          <p:cNvPr id="4" name="Slide Number Placeholder 3"/>
          <p:cNvSpPr>
            <a:spLocks noGrp="1"/>
          </p:cNvSpPr>
          <p:nvPr>
            <p:ph type="sldNum" sz="quarter" idx="5"/>
          </p:nvPr>
        </p:nvSpPr>
        <p:spPr/>
        <p:txBody>
          <a:bodyPr/>
          <a:lstStyle/>
          <a:p>
            <a:fld id="{B6404EFF-D94B-7E45-AD4A-6776B7B67F25}" type="slidenum">
              <a:rPr lang="en-US" smtClean="0"/>
              <a:t>16</a:t>
            </a:fld>
            <a:endParaRPr lang="en-US"/>
          </a:p>
        </p:txBody>
      </p:sp>
    </p:spTree>
    <p:extLst>
      <p:ext uri="{BB962C8B-B14F-4D97-AF65-F5344CB8AC3E}">
        <p14:creationId xmlns:p14="http://schemas.microsoft.com/office/powerpoint/2010/main" val="1635845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9d6767b9e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9d6767b9e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9d6767b9e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9d6767b9e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Both climate and land use can have substantial effects on in-lake water quality, but analyzing and comparing the relative influence of these drivers is made much harder by legacies of historical impacts. “Ecological memory” effects occur over multiple timescales, from within-year legacies of winter and spring dynamics that persist throughout the summer to multi-decadal legacies of nutrient loading that continue to cause water quality concerns across widespread lakes. </a:t>
            </a:r>
            <a:endParaRPr dirty="0"/>
          </a:p>
        </p:txBody>
      </p:sp>
    </p:spTree>
    <p:extLst>
      <p:ext uri="{BB962C8B-B14F-4D97-AF65-F5344CB8AC3E}">
        <p14:creationId xmlns:p14="http://schemas.microsoft.com/office/powerpoint/2010/main" val="2320736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9d6767b9e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9d6767b9e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study we used a database of over 650 lakes around the world to characterize ecological memory effects of climate and land use change.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d6767b9e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6767b9e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box on figure on left</a:t>
            </a:r>
            <a:endParaRPr lang="en" dirty="0">
              <a:sym typeface="Wingdings" pitchFamily="2" charset="2"/>
            </a:endParaRPr>
          </a:p>
          <a:p>
            <a:pPr marL="0" lvl="0" indent="0" algn="l" rtl="0">
              <a:spcBef>
                <a:spcPts val="0"/>
              </a:spcBef>
              <a:spcAft>
                <a:spcPts val="0"/>
              </a:spcAft>
              <a:buNone/>
            </a:pPr>
            <a:r>
              <a:rPr lang="en" dirty="0">
                <a:sym typeface="Wingdings" pitchFamily="2" charset="2"/>
              </a:rPr>
              <a:t>Break apart spring and summer, add parallel arrows</a:t>
            </a:r>
          </a:p>
        </p:txBody>
      </p:sp>
    </p:spTree>
    <p:extLst>
      <p:ext uri="{BB962C8B-B14F-4D97-AF65-F5344CB8AC3E}">
        <p14:creationId xmlns:p14="http://schemas.microsoft.com/office/powerpoint/2010/main" val="989799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d6767b9e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6767b9e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box on figure on left</a:t>
            </a:r>
            <a:endParaRPr lang="en" dirty="0">
              <a:sym typeface="Wingdings" pitchFamily="2" charset="2"/>
            </a:endParaRPr>
          </a:p>
          <a:p>
            <a:pPr marL="0" lvl="0" indent="0" algn="l" rtl="0">
              <a:spcBef>
                <a:spcPts val="0"/>
              </a:spcBef>
              <a:spcAft>
                <a:spcPts val="0"/>
              </a:spcAft>
              <a:buNone/>
            </a:pPr>
            <a:r>
              <a:rPr lang="en" dirty="0">
                <a:sym typeface="Wingdings" pitchFamily="2" charset="2"/>
              </a:rPr>
              <a:t>Break apart spring and summer, add parallel arrows</a:t>
            </a:r>
          </a:p>
        </p:txBody>
      </p:sp>
    </p:spTree>
    <p:extLst>
      <p:ext uri="{BB962C8B-B14F-4D97-AF65-F5344CB8AC3E}">
        <p14:creationId xmlns:p14="http://schemas.microsoft.com/office/powerpoint/2010/main" val="371459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d6767b9e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6767b9e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box on figure on left</a:t>
            </a:r>
            <a:endParaRPr lang="en" dirty="0">
              <a:sym typeface="Wingdings" pitchFamily="2" charset="2"/>
            </a:endParaRPr>
          </a:p>
          <a:p>
            <a:pPr marL="0" lvl="0" indent="0" algn="l" rtl="0">
              <a:spcBef>
                <a:spcPts val="0"/>
              </a:spcBef>
              <a:spcAft>
                <a:spcPts val="0"/>
              </a:spcAft>
              <a:buNone/>
            </a:pPr>
            <a:r>
              <a:rPr lang="en" dirty="0">
                <a:sym typeface="Wingdings" pitchFamily="2" charset="2"/>
              </a:rPr>
              <a:t>Break apart spring and summer, add parallel arrows</a:t>
            </a:r>
          </a:p>
        </p:txBody>
      </p:sp>
    </p:spTree>
    <p:extLst>
      <p:ext uri="{BB962C8B-B14F-4D97-AF65-F5344CB8AC3E}">
        <p14:creationId xmlns:p14="http://schemas.microsoft.com/office/powerpoint/2010/main" val="2255267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d6767b9e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6767b9e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box on figure on left</a:t>
            </a:r>
            <a:endParaRPr lang="en" dirty="0">
              <a:sym typeface="Wingdings" pitchFamily="2" charset="2"/>
            </a:endParaRPr>
          </a:p>
          <a:p>
            <a:pPr marL="0" lvl="0" indent="0" algn="l" rtl="0">
              <a:spcBef>
                <a:spcPts val="0"/>
              </a:spcBef>
              <a:spcAft>
                <a:spcPts val="0"/>
              </a:spcAft>
              <a:buNone/>
            </a:pPr>
            <a:r>
              <a:rPr lang="en" dirty="0">
                <a:sym typeface="Wingdings" pitchFamily="2" charset="2"/>
              </a:rPr>
              <a:t>Break apart spring and summer, add parallel arrows</a:t>
            </a:r>
          </a:p>
        </p:txBody>
      </p:sp>
    </p:spTree>
    <p:extLst>
      <p:ext uri="{BB962C8B-B14F-4D97-AF65-F5344CB8AC3E}">
        <p14:creationId xmlns:p14="http://schemas.microsoft.com/office/powerpoint/2010/main" val="820922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d6767b9e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d6767b9e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d6767b9e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d6767b9e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7932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5C21-53BB-BD97-006C-33142FCD50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AEB9E-B9A9-21FF-2687-AE9BEFA76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D4904-0D15-32D1-9DFC-6F73E0C109E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49C4BD4-13DD-8EC5-4B7D-2A337D8F1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FDFB2-0C2C-3A51-4804-6E44E5DF1A70}"/>
              </a:ext>
            </a:extLst>
          </p:cNvPr>
          <p:cNvSpPr>
            <a:spLocks noGrp="1"/>
          </p:cNvSpPr>
          <p:nvPr>
            <p:ph type="sldNum" sz="quarter" idx="12"/>
          </p:nvPr>
        </p:nvSpPr>
        <p:spPr/>
        <p:txBody>
          <a:bodyPr/>
          <a:lstStyle/>
          <a:p>
            <a:fld id="{2A750EB1-D783-4840-926F-869C89BB5207}" type="slidenum">
              <a:rPr lang="en-US" smtClean="0"/>
              <a:t>‹#›</a:t>
            </a:fld>
            <a:endParaRPr lang="en-US"/>
          </a:p>
        </p:txBody>
      </p:sp>
    </p:spTree>
    <p:extLst>
      <p:ext uri="{BB962C8B-B14F-4D97-AF65-F5344CB8AC3E}">
        <p14:creationId xmlns:p14="http://schemas.microsoft.com/office/powerpoint/2010/main" val="397529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C90D23CC-7DE6-AA4C-0E8D-F7140D1979D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4" name="Google Shape;54;p13"/>
          <p:cNvSpPr txBox="1">
            <a:spLocks noGrp="1"/>
          </p:cNvSpPr>
          <p:nvPr>
            <p:ph type="ctrTitle"/>
          </p:nvPr>
        </p:nvSpPr>
        <p:spPr>
          <a:xfrm>
            <a:off x="311700" y="402193"/>
            <a:ext cx="8520600" cy="1014870"/>
          </a:xfrm>
          <a:prstGeom prst="rect">
            <a:avLst/>
          </a:prstGeom>
          <a:solidFill>
            <a:schemeClr val="tx2"/>
          </a:solidFill>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780" dirty="0"/>
              <a:t>Ecological memory of climate and land use change shapes water quality across &gt;650 widespread lakes</a:t>
            </a:r>
            <a:endParaRPr sz="2780" dirty="0"/>
          </a:p>
        </p:txBody>
      </p:sp>
      <p:sp>
        <p:nvSpPr>
          <p:cNvPr id="55" name="Google Shape;55;p13"/>
          <p:cNvSpPr txBox="1">
            <a:spLocks noGrp="1"/>
          </p:cNvSpPr>
          <p:nvPr>
            <p:ph type="subTitle" idx="1"/>
          </p:nvPr>
        </p:nvSpPr>
        <p:spPr>
          <a:xfrm>
            <a:off x="311700" y="1568740"/>
            <a:ext cx="8520600" cy="389522"/>
          </a:xfrm>
          <a:prstGeom prst="rect">
            <a:avLst/>
          </a:prstGeom>
          <a:solidFill>
            <a:schemeClr val="tx2">
              <a:alpha val="75000"/>
            </a:schemeClr>
          </a:solidFill>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 sz="1679" dirty="0">
                <a:solidFill>
                  <a:schemeClr val="tx1"/>
                </a:solidFill>
                <a:latin typeface="Calibri Light" panose="020F0302020204030204" pitchFamily="34" charset="0"/>
                <a:cs typeface="Calibri Light" panose="020F0302020204030204" pitchFamily="34" charset="0"/>
              </a:rPr>
              <a:t>Abigail Lewis, Wei </a:t>
            </a:r>
            <a:r>
              <a:rPr lang="en" sz="1679" dirty="0" err="1">
                <a:solidFill>
                  <a:schemeClr val="tx1"/>
                </a:solidFill>
                <a:latin typeface="Calibri Light" panose="020F0302020204030204" pitchFamily="34" charset="0"/>
                <a:cs typeface="Calibri Light" panose="020F0302020204030204" pitchFamily="34" charset="0"/>
              </a:rPr>
              <a:t>Zhi</a:t>
            </a:r>
            <a:r>
              <a:rPr lang="en" sz="1679" dirty="0">
                <a:solidFill>
                  <a:schemeClr val="tx1"/>
                </a:solidFill>
                <a:latin typeface="Calibri Light" panose="020F0302020204030204" pitchFamily="34" charset="0"/>
                <a:cs typeface="Calibri Light" panose="020F0302020204030204" pitchFamily="34" charset="0"/>
              </a:rPr>
              <a:t>, Juliane Mai, Nandita </a:t>
            </a:r>
            <a:r>
              <a:rPr lang="en" sz="1679" dirty="0" err="1">
                <a:solidFill>
                  <a:schemeClr val="tx1"/>
                </a:solidFill>
                <a:latin typeface="Calibri Light" panose="020F0302020204030204" pitchFamily="34" charset="0"/>
                <a:cs typeface="Calibri Light" panose="020F0302020204030204" pitchFamily="34" charset="0"/>
              </a:rPr>
              <a:t>Basu</a:t>
            </a:r>
            <a:r>
              <a:rPr lang="en" sz="1679" dirty="0">
                <a:solidFill>
                  <a:schemeClr val="tx1"/>
                </a:solidFill>
                <a:latin typeface="Calibri Light" panose="020F0302020204030204" pitchFamily="34" charset="0"/>
                <a:cs typeface="Calibri Light" panose="020F0302020204030204" pitchFamily="34" charset="0"/>
              </a:rPr>
              <a:t>, Cayelan Carey</a:t>
            </a:r>
            <a:endParaRPr sz="1679" dirty="0">
              <a:solidFill>
                <a:schemeClr val="tx1"/>
              </a:solidFill>
              <a:latin typeface="Calibri Light" panose="020F0302020204030204" pitchFamily="34" charset="0"/>
              <a:cs typeface="Calibri Light" panose="020F0302020204030204" pitchFamily="34" charset="0"/>
            </a:endParaRPr>
          </a:p>
        </p:txBody>
      </p:sp>
      <p:pic>
        <p:nvPicPr>
          <p:cNvPr id="1026" name="Picture 2" descr="University of Waterloo - Wikipedia">
            <a:extLst>
              <a:ext uri="{FF2B5EF4-FFF2-40B4-BE49-F238E27FC236}">
                <a16:creationId xmlns:a16="http://schemas.microsoft.com/office/drawing/2014/main" id="{725CC626-7325-387D-5CA9-D6555B851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311" y="3569557"/>
            <a:ext cx="1474847" cy="14748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B7319AE-C6B0-1FB1-A4E7-81998F69F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00" y="3980186"/>
            <a:ext cx="1848897" cy="8798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4" name="Picture 3">
            <a:extLst>
              <a:ext uri="{FF2B5EF4-FFF2-40B4-BE49-F238E27FC236}">
                <a16:creationId xmlns:a16="http://schemas.microsoft.com/office/drawing/2014/main" id="{78220687-DE29-618B-88EE-8517F6174BEC}"/>
              </a:ext>
            </a:extLst>
          </p:cNvPr>
          <p:cNvPicPr>
            <a:picLocks noChangeAspect="1"/>
          </p:cNvPicPr>
          <p:nvPr/>
        </p:nvPicPr>
        <p:blipFill>
          <a:blip r:embed="rId3"/>
          <a:stretch>
            <a:fillRect/>
          </a:stretch>
        </p:blipFill>
        <p:spPr>
          <a:xfrm>
            <a:off x="263477" y="1586975"/>
            <a:ext cx="5422900" cy="3111500"/>
          </a:xfrm>
          <a:prstGeom prst="rect">
            <a:avLst/>
          </a:prstGeom>
        </p:spPr>
      </p:pic>
      <p:sp>
        <p:nvSpPr>
          <p:cNvPr id="114" name="Google Shape;11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Nutrient inputs could be directly correlated with in-lake concentrations, or may exhibit legacy effects</a:t>
            </a:r>
            <a:endParaRPr sz="2220"/>
          </a:p>
        </p:txBody>
      </p:sp>
      <p:sp>
        <p:nvSpPr>
          <p:cNvPr id="119" name="Google Shape;119;p20"/>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Land use</a:t>
            </a:r>
            <a:endParaRPr sz="1800" b="1">
              <a:solidFill>
                <a:schemeClr val="dk2"/>
              </a:solidFill>
            </a:endParaRPr>
          </a:p>
        </p:txBody>
      </p:sp>
      <p:sp>
        <p:nvSpPr>
          <p:cNvPr id="120" name="Google Shape;120;p20"/>
          <p:cNvSpPr txBox="1"/>
          <p:nvPr/>
        </p:nvSpPr>
        <p:spPr>
          <a:xfrm>
            <a:off x="95783" y="1435327"/>
            <a:ext cx="2072986" cy="1249258"/>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3" name="Google Shape;72;p15">
            <a:extLst>
              <a:ext uri="{FF2B5EF4-FFF2-40B4-BE49-F238E27FC236}">
                <a16:creationId xmlns:a16="http://schemas.microsoft.com/office/drawing/2014/main" id="{A2B1D28A-B51B-C480-A3AA-65017B3B22B7}"/>
              </a:ext>
            </a:extLst>
          </p:cNvPr>
          <p:cNvPicPr preferRelativeResize="0"/>
          <p:nvPr/>
        </p:nvPicPr>
        <p:blipFill>
          <a:blip r:embed="rId4">
            <a:alphaModFix/>
          </a:blip>
          <a:stretch>
            <a:fillRect/>
          </a:stretch>
        </p:blipFill>
        <p:spPr>
          <a:xfrm>
            <a:off x="6169074" y="2257177"/>
            <a:ext cx="2640152" cy="2640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TextBox 7">
            <a:extLst>
              <a:ext uri="{FF2B5EF4-FFF2-40B4-BE49-F238E27FC236}">
                <a16:creationId xmlns:a16="http://schemas.microsoft.com/office/drawing/2014/main" id="{33F1E506-F0A3-0C7A-8AF3-9F0937F59E96}"/>
              </a:ext>
            </a:extLst>
          </p:cNvPr>
          <p:cNvSpPr txBox="1"/>
          <p:nvPr/>
        </p:nvSpPr>
        <p:spPr>
          <a:xfrm>
            <a:off x="1981010" y="2345533"/>
            <a:ext cx="1265957" cy="523220"/>
          </a:xfrm>
          <a:prstGeom prst="rect">
            <a:avLst/>
          </a:prstGeom>
          <a:noFill/>
        </p:spPr>
        <p:txBody>
          <a:bodyPr wrap="square" rtlCol="0">
            <a:spAutoFit/>
          </a:bodyPr>
          <a:lstStyle/>
          <a:p>
            <a:r>
              <a:rPr lang="en-US" dirty="0"/>
              <a:t>Modeled streamflow</a:t>
            </a:r>
          </a:p>
        </p:txBody>
      </p:sp>
      <p:sp>
        <p:nvSpPr>
          <p:cNvPr id="9" name="TextBox 8">
            <a:extLst>
              <a:ext uri="{FF2B5EF4-FFF2-40B4-BE49-F238E27FC236}">
                <a16:creationId xmlns:a16="http://schemas.microsoft.com/office/drawing/2014/main" id="{FF3018FB-2D52-1D2C-C5F5-CE0B8F236A99}"/>
              </a:ext>
            </a:extLst>
          </p:cNvPr>
          <p:cNvSpPr txBox="1"/>
          <p:nvPr/>
        </p:nvSpPr>
        <p:spPr>
          <a:xfrm>
            <a:off x="294521" y="1931389"/>
            <a:ext cx="1047200" cy="523220"/>
          </a:xfrm>
          <a:prstGeom prst="rect">
            <a:avLst/>
          </a:prstGeom>
          <a:noFill/>
        </p:spPr>
        <p:txBody>
          <a:bodyPr wrap="square" rtlCol="0">
            <a:spAutoFit/>
          </a:bodyPr>
          <a:lstStyle/>
          <a:p>
            <a:r>
              <a:rPr lang="en-US" dirty="0"/>
              <a:t>Climate driver data</a:t>
            </a:r>
          </a:p>
        </p:txBody>
      </p:sp>
      <p:sp>
        <p:nvSpPr>
          <p:cNvPr id="11" name="TextBox 10">
            <a:extLst>
              <a:ext uri="{FF2B5EF4-FFF2-40B4-BE49-F238E27FC236}">
                <a16:creationId xmlns:a16="http://schemas.microsoft.com/office/drawing/2014/main" id="{F24C5071-B54E-CCF0-C1E3-CB88D74C96F1}"/>
              </a:ext>
            </a:extLst>
          </p:cNvPr>
          <p:cNvSpPr txBox="1"/>
          <p:nvPr/>
        </p:nvSpPr>
        <p:spPr>
          <a:xfrm>
            <a:off x="3221266" y="3691124"/>
            <a:ext cx="1033899" cy="523220"/>
          </a:xfrm>
          <a:prstGeom prst="rect">
            <a:avLst/>
          </a:prstGeom>
          <a:noFill/>
        </p:spPr>
        <p:txBody>
          <a:bodyPr wrap="square" rtlCol="0">
            <a:spAutoFit/>
          </a:bodyPr>
          <a:lstStyle/>
          <a:p>
            <a:r>
              <a:rPr lang="en-US" dirty="0"/>
              <a:t>TP input timeseries</a:t>
            </a:r>
          </a:p>
        </p:txBody>
      </p:sp>
      <p:pic>
        <p:nvPicPr>
          <p:cNvPr id="14" name="Picture 13">
            <a:extLst>
              <a:ext uri="{FF2B5EF4-FFF2-40B4-BE49-F238E27FC236}">
                <a16:creationId xmlns:a16="http://schemas.microsoft.com/office/drawing/2014/main" id="{A6245F23-9319-77D6-8D45-C733F8F928D9}"/>
              </a:ext>
            </a:extLst>
          </p:cNvPr>
          <p:cNvPicPr>
            <a:picLocks noChangeAspect="1"/>
          </p:cNvPicPr>
          <p:nvPr/>
        </p:nvPicPr>
        <p:blipFill>
          <a:blip r:embed="rId3"/>
          <a:stretch>
            <a:fillRect/>
          </a:stretch>
        </p:blipFill>
        <p:spPr>
          <a:xfrm>
            <a:off x="294521" y="3021286"/>
            <a:ext cx="816334" cy="816334"/>
          </a:xfrm>
          <a:prstGeom prst="rect">
            <a:avLst/>
          </a:prstGeom>
        </p:spPr>
      </p:pic>
      <p:pic>
        <p:nvPicPr>
          <p:cNvPr id="15" name="Picture 14">
            <a:extLst>
              <a:ext uri="{FF2B5EF4-FFF2-40B4-BE49-F238E27FC236}">
                <a16:creationId xmlns:a16="http://schemas.microsoft.com/office/drawing/2014/main" id="{746987D6-5443-001A-B1E6-ECC2C2943ABB}"/>
              </a:ext>
            </a:extLst>
          </p:cNvPr>
          <p:cNvPicPr>
            <a:picLocks noChangeAspect="1"/>
          </p:cNvPicPr>
          <p:nvPr/>
        </p:nvPicPr>
        <p:blipFill>
          <a:blip r:embed="rId4"/>
          <a:stretch>
            <a:fillRect/>
          </a:stretch>
        </p:blipFill>
        <p:spPr>
          <a:xfrm>
            <a:off x="294521" y="1137110"/>
            <a:ext cx="800237" cy="800237"/>
          </a:xfrm>
          <a:prstGeom prst="rect">
            <a:avLst/>
          </a:prstGeom>
        </p:spPr>
      </p:pic>
      <p:pic>
        <p:nvPicPr>
          <p:cNvPr id="16" name="Picture 15">
            <a:extLst>
              <a:ext uri="{FF2B5EF4-FFF2-40B4-BE49-F238E27FC236}">
                <a16:creationId xmlns:a16="http://schemas.microsoft.com/office/drawing/2014/main" id="{0310A790-1F5D-FFB8-64D7-FF176C4F9A04}"/>
              </a:ext>
            </a:extLst>
          </p:cNvPr>
          <p:cNvPicPr>
            <a:picLocks noChangeAspect="1"/>
          </p:cNvPicPr>
          <p:nvPr/>
        </p:nvPicPr>
        <p:blipFill>
          <a:blip r:embed="rId5"/>
          <a:stretch>
            <a:fillRect/>
          </a:stretch>
        </p:blipFill>
        <p:spPr>
          <a:xfrm>
            <a:off x="1981010" y="1586011"/>
            <a:ext cx="877739" cy="877739"/>
          </a:xfrm>
          <a:prstGeom prst="rect">
            <a:avLst/>
          </a:prstGeom>
        </p:spPr>
      </p:pic>
      <p:cxnSp>
        <p:nvCxnSpPr>
          <p:cNvPr id="18" name="Straight Arrow Connector 17">
            <a:extLst>
              <a:ext uri="{FF2B5EF4-FFF2-40B4-BE49-F238E27FC236}">
                <a16:creationId xmlns:a16="http://schemas.microsoft.com/office/drawing/2014/main" id="{1E15E61E-9650-AF78-C966-8CBF6D9304BF}"/>
              </a:ext>
            </a:extLst>
          </p:cNvPr>
          <p:cNvCxnSpPr>
            <a:cxnSpLocks/>
          </p:cNvCxnSpPr>
          <p:nvPr/>
        </p:nvCxnSpPr>
        <p:spPr>
          <a:xfrm>
            <a:off x="2306390" y="2868753"/>
            <a:ext cx="190355" cy="653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8AF75A1-F309-7AFC-A36F-BEA440C0A517}"/>
              </a:ext>
            </a:extLst>
          </p:cNvPr>
          <p:cNvCxnSpPr>
            <a:cxnSpLocks/>
            <a:endCxn id="16" idx="1"/>
          </p:cNvCxnSpPr>
          <p:nvPr/>
        </p:nvCxnSpPr>
        <p:spPr>
          <a:xfrm>
            <a:off x="1231536" y="1715827"/>
            <a:ext cx="749474" cy="3090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602A7B-A6E2-0B2A-483A-169EAF71C64B}"/>
              </a:ext>
            </a:extLst>
          </p:cNvPr>
          <p:cNvCxnSpPr>
            <a:cxnSpLocks/>
          </p:cNvCxnSpPr>
          <p:nvPr/>
        </p:nvCxnSpPr>
        <p:spPr>
          <a:xfrm>
            <a:off x="1107863" y="3548829"/>
            <a:ext cx="208725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617403-AD4F-3FBB-D91C-DC6A2B9D9429}"/>
              </a:ext>
            </a:extLst>
          </p:cNvPr>
          <p:cNvSpPr txBox="1"/>
          <p:nvPr/>
        </p:nvSpPr>
        <p:spPr>
          <a:xfrm>
            <a:off x="1377299" y="1252573"/>
            <a:ext cx="1265957" cy="523220"/>
          </a:xfrm>
          <a:prstGeom prst="rect">
            <a:avLst/>
          </a:prstGeom>
          <a:noFill/>
        </p:spPr>
        <p:txBody>
          <a:bodyPr wrap="square" rtlCol="0">
            <a:spAutoFit/>
          </a:bodyPr>
          <a:lstStyle/>
          <a:p>
            <a:r>
              <a:rPr lang="en-US" dirty="0">
                <a:solidFill>
                  <a:schemeClr val="tx1">
                    <a:lumMod val="50000"/>
                    <a:lumOff val="50000"/>
                  </a:schemeClr>
                </a:solidFill>
              </a:rPr>
              <a:t>Streamflow model</a:t>
            </a:r>
          </a:p>
        </p:txBody>
      </p:sp>
      <p:sp>
        <p:nvSpPr>
          <p:cNvPr id="26" name="TextBox 25">
            <a:extLst>
              <a:ext uri="{FF2B5EF4-FFF2-40B4-BE49-F238E27FC236}">
                <a16:creationId xmlns:a16="http://schemas.microsoft.com/office/drawing/2014/main" id="{9751BBCE-D905-9808-180D-C88BA8F9369F}"/>
              </a:ext>
            </a:extLst>
          </p:cNvPr>
          <p:cNvSpPr txBox="1"/>
          <p:nvPr/>
        </p:nvSpPr>
        <p:spPr>
          <a:xfrm>
            <a:off x="2155304" y="3590500"/>
            <a:ext cx="1136574" cy="523220"/>
          </a:xfrm>
          <a:prstGeom prst="rect">
            <a:avLst/>
          </a:prstGeom>
          <a:noFill/>
        </p:spPr>
        <p:txBody>
          <a:bodyPr wrap="square" rtlCol="0">
            <a:spAutoFit/>
          </a:bodyPr>
          <a:lstStyle/>
          <a:p>
            <a:r>
              <a:rPr lang="en-US" dirty="0">
                <a:solidFill>
                  <a:schemeClr val="tx1">
                    <a:lumMod val="50000"/>
                    <a:lumOff val="50000"/>
                  </a:schemeClr>
                </a:solidFill>
              </a:rPr>
              <a:t>Phosphorus model</a:t>
            </a:r>
          </a:p>
        </p:txBody>
      </p:sp>
      <p:pic>
        <p:nvPicPr>
          <p:cNvPr id="30" name="Picture 29">
            <a:extLst>
              <a:ext uri="{FF2B5EF4-FFF2-40B4-BE49-F238E27FC236}">
                <a16:creationId xmlns:a16="http://schemas.microsoft.com/office/drawing/2014/main" id="{7264D3CC-6905-97B9-F185-E1BF449E5CB5}"/>
              </a:ext>
            </a:extLst>
          </p:cNvPr>
          <p:cNvPicPr>
            <a:picLocks noChangeAspect="1"/>
          </p:cNvPicPr>
          <p:nvPr/>
        </p:nvPicPr>
        <p:blipFill>
          <a:blip r:embed="rId5"/>
          <a:stretch>
            <a:fillRect/>
          </a:stretch>
        </p:blipFill>
        <p:spPr>
          <a:xfrm>
            <a:off x="3204094" y="2913809"/>
            <a:ext cx="877739" cy="877739"/>
          </a:xfrm>
          <a:prstGeom prst="rect">
            <a:avLst/>
          </a:prstGeom>
        </p:spPr>
      </p:pic>
      <p:sp>
        <p:nvSpPr>
          <p:cNvPr id="49" name="Oval 48">
            <a:extLst>
              <a:ext uri="{FF2B5EF4-FFF2-40B4-BE49-F238E27FC236}">
                <a16:creationId xmlns:a16="http://schemas.microsoft.com/office/drawing/2014/main" id="{3280FC6B-85CD-76B8-8BC2-C858D8267B33}"/>
              </a:ext>
            </a:extLst>
          </p:cNvPr>
          <p:cNvSpPr/>
          <p:nvPr/>
        </p:nvSpPr>
        <p:spPr>
          <a:xfrm>
            <a:off x="3428437" y="3117734"/>
            <a:ext cx="438912" cy="440236"/>
          </a:xfrm>
          <a:prstGeom prst="ellipse">
            <a:avLst/>
          </a:prstGeom>
          <a:solidFill>
            <a:schemeClr val="bg1">
              <a:alpha val="92331"/>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B9C5F0E-C6FC-D8CB-A31E-E8D1B3475171}"/>
              </a:ext>
            </a:extLst>
          </p:cNvPr>
          <p:cNvSpPr txBox="1"/>
          <p:nvPr/>
        </p:nvSpPr>
        <p:spPr>
          <a:xfrm>
            <a:off x="3374903" y="3141160"/>
            <a:ext cx="577402" cy="461665"/>
          </a:xfrm>
          <a:prstGeom prst="rect">
            <a:avLst/>
          </a:prstGeom>
          <a:noFill/>
        </p:spPr>
        <p:txBody>
          <a:bodyPr wrap="none" rtlCol="0">
            <a:spAutoFit/>
          </a:bodyPr>
          <a:lstStyle/>
          <a:p>
            <a:r>
              <a:rPr lang="en-US" sz="2400" dirty="0"/>
              <a:t>TP</a:t>
            </a:r>
          </a:p>
        </p:txBody>
      </p:sp>
      <p:cxnSp>
        <p:nvCxnSpPr>
          <p:cNvPr id="37" name="Straight Arrow Connector 36">
            <a:extLst>
              <a:ext uri="{FF2B5EF4-FFF2-40B4-BE49-F238E27FC236}">
                <a16:creationId xmlns:a16="http://schemas.microsoft.com/office/drawing/2014/main" id="{7A137920-A9CF-BF34-C8CF-29E066A19574}"/>
              </a:ext>
            </a:extLst>
          </p:cNvPr>
          <p:cNvCxnSpPr>
            <a:cxnSpLocks/>
          </p:cNvCxnSpPr>
          <p:nvPr/>
        </p:nvCxnSpPr>
        <p:spPr>
          <a:xfrm>
            <a:off x="1257954" y="1977035"/>
            <a:ext cx="1131279" cy="154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12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dirty="0"/>
              <a:t>TP inputs were modeled for each lake using climate and land use data</a:t>
            </a:r>
            <a:endParaRPr sz="2220" dirty="0"/>
          </a:p>
        </p:txBody>
      </p:sp>
      <p:sp>
        <p:nvSpPr>
          <p:cNvPr id="126" name="Google Shape;126;p21"/>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Land use</a:t>
            </a:r>
            <a:endParaRPr sz="1800" b="1">
              <a:solidFill>
                <a:schemeClr val="dk2"/>
              </a:solidFill>
            </a:endParaRPr>
          </a:p>
        </p:txBody>
      </p:sp>
      <p:pic>
        <p:nvPicPr>
          <p:cNvPr id="2052" name="Picture 4" descr="Das bin ich!">
            <a:extLst>
              <a:ext uri="{FF2B5EF4-FFF2-40B4-BE49-F238E27FC236}">
                <a16:creationId xmlns:a16="http://schemas.microsoft.com/office/drawing/2014/main" id="{7CCA09BC-74BF-2DB9-8A03-D23571276D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728"/>
          <a:stretch/>
        </p:blipFill>
        <p:spPr bwMode="auto">
          <a:xfrm>
            <a:off x="4974738" y="1537229"/>
            <a:ext cx="1663018" cy="1887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B30470-AF52-F2AB-D373-C2A3715BBAEC}"/>
              </a:ext>
            </a:extLst>
          </p:cNvPr>
          <p:cNvSpPr txBox="1"/>
          <p:nvPr/>
        </p:nvSpPr>
        <p:spPr>
          <a:xfrm>
            <a:off x="7171858" y="3398337"/>
            <a:ext cx="1936749" cy="738664"/>
          </a:xfrm>
          <a:prstGeom prst="rect">
            <a:avLst/>
          </a:prstGeom>
          <a:noFill/>
        </p:spPr>
        <p:txBody>
          <a:bodyPr wrap="none" rtlCol="0">
            <a:spAutoFit/>
          </a:bodyPr>
          <a:lstStyle/>
          <a:p>
            <a:r>
              <a:rPr lang="en-US" dirty="0"/>
              <a:t>Dr. Wei </a:t>
            </a:r>
            <a:r>
              <a:rPr lang="en-US" dirty="0" err="1"/>
              <a:t>Zhi</a:t>
            </a:r>
            <a:endParaRPr lang="en-US" dirty="0"/>
          </a:p>
          <a:p>
            <a:r>
              <a:rPr lang="en-US" dirty="0"/>
              <a:t>University of Waterloo</a:t>
            </a:r>
          </a:p>
          <a:p>
            <a:r>
              <a:rPr lang="en-US" dirty="0"/>
              <a:t>Now: </a:t>
            </a:r>
            <a:r>
              <a:rPr lang="en-US" dirty="0" err="1"/>
              <a:t>Hohai</a:t>
            </a:r>
            <a:r>
              <a:rPr lang="en-US" dirty="0"/>
              <a:t> University</a:t>
            </a:r>
          </a:p>
        </p:txBody>
      </p:sp>
      <p:pic>
        <p:nvPicPr>
          <p:cNvPr id="2054" name="Picture 6" descr="View WeiZhiWater's full-sized avatar">
            <a:extLst>
              <a:ext uri="{FF2B5EF4-FFF2-40B4-BE49-F238E27FC236}">
                <a16:creationId xmlns:a16="http://schemas.microsoft.com/office/drawing/2014/main" id="{134EDB86-6F9B-76D5-E998-5D8949619E5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35" r="11891"/>
          <a:stretch/>
        </p:blipFill>
        <p:spPr bwMode="auto">
          <a:xfrm>
            <a:off x="7226497" y="1538447"/>
            <a:ext cx="1489510" cy="18908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1FF63E-EFBC-6197-483A-1B9B7F8D09C9}"/>
              </a:ext>
            </a:extLst>
          </p:cNvPr>
          <p:cNvSpPr txBox="1"/>
          <p:nvPr/>
        </p:nvSpPr>
        <p:spPr>
          <a:xfrm>
            <a:off x="4871352" y="3437655"/>
            <a:ext cx="1936749" cy="523220"/>
          </a:xfrm>
          <a:prstGeom prst="rect">
            <a:avLst/>
          </a:prstGeom>
          <a:noFill/>
        </p:spPr>
        <p:txBody>
          <a:bodyPr wrap="none" rtlCol="0">
            <a:spAutoFit/>
          </a:bodyPr>
          <a:lstStyle/>
          <a:p>
            <a:r>
              <a:rPr lang="en-US" dirty="0"/>
              <a:t>Dr. Juliane Mai</a:t>
            </a:r>
          </a:p>
          <a:p>
            <a:r>
              <a:rPr lang="en-US" dirty="0"/>
              <a:t>University of Waterloo</a:t>
            </a:r>
          </a:p>
        </p:txBody>
      </p:sp>
      <p:sp>
        <p:nvSpPr>
          <p:cNvPr id="10" name="TextBox 9">
            <a:extLst>
              <a:ext uri="{FF2B5EF4-FFF2-40B4-BE49-F238E27FC236}">
                <a16:creationId xmlns:a16="http://schemas.microsoft.com/office/drawing/2014/main" id="{988289D3-D150-CFB0-136B-2DD6E03B7E1E}"/>
              </a:ext>
            </a:extLst>
          </p:cNvPr>
          <p:cNvSpPr txBox="1"/>
          <p:nvPr/>
        </p:nvSpPr>
        <p:spPr>
          <a:xfrm>
            <a:off x="290852" y="3952734"/>
            <a:ext cx="1500943" cy="954107"/>
          </a:xfrm>
          <a:prstGeom prst="rect">
            <a:avLst/>
          </a:prstGeom>
          <a:noFill/>
        </p:spPr>
        <p:txBody>
          <a:bodyPr wrap="square" rtlCol="0">
            <a:spAutoFit/>
          </a:bodyPr>
          <a:lstStyle/>
          <a:p>
            <a:r>
              <a:rPr lang="en-US" dirty="0"/>
              <a:t>Phosphorus timeseries data (land use, wastewater)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2" name="Rectangle 1">
            <a:extLst>
              <a:ext uri="{FF2B5EF4-FFF2-40B4-BE49-F238E27FC236}">
                <a16:creationId xmlns:a16="http://schemas.microsoft.com/office/drawing/2014/main" id="{678C25B7-614C-09D9-77BF-542E6F69115B}"/>
              </a:ext>
            </a:extLst>
          </p:cNvPr>
          <p:cNvSpPr/>
          <p:nvPr/>
        </p:nvSpPr>
        <p:spPr>
          <a:xfrm>
            <a:off x="-1" y="1251856"/>
            <a:ext cx="4447575" cy="3891643"/>
          </a:xfrm>
          <a:prstGeom prst="rect">
            <a:avLst/>
          </a:prstGeom>
          <a:solidFill>
            <a:srgbClr val="D0D0D0"/>
          </a:solidFill>
          <a:ln w="635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oogle Shape;127;p21"/>
          <p:cNvPicPr preferRelativeResize="0"/>
          <p:nvPr/>
        </p:nvPicPr>
        <p:blipFill>
          <a:blip r:embed="rId3">
            <a:alphaModFix/>
          </a:blip>
          <a:stretch>
            <a:fillRect/>
          </a:stretch>
        </p:blipFill>
        <p:spPr>
          <a:xfrm>
            <a:off x="78075" y="1296225"/>
            <a:ext cx="4271949" cy="2847975"/>
          </a:xfrm>
          <a:prstGeom prst="rect">
            <a:avLst/>
          </a:prstGeom>
          <a:noFill/>
          <a:ln>
            <a:noFill/>
          </a:ln>
        </p:spPr>
      </p:pic>
      <p:pic>
        <p:nvPicPr>
          <p:cNvPr id="19" name="Picture 18">
            <a:extLst>
              <a:ext uri="{FF2B5EF4-FFF2-40B4-BE49-F238E27FC236}">
                <a16:creationId xmlns:a16="http://schemas.microsoft.com/office/drawing/2014/main" id="{FBDC47F2-E2F9-83FE-2FD7-F59461E6BF1E}"/>
              </a:ext>
            </a:extLst>
          </p:cNvPr>
          <p:cNvPicPr>
            <a:picLocks noChangeAspect="1"/>
          </p:cNvPicPr>
          <p:nvPr/>
        </p:nvPicPr>
        <p:blipFill>
          <a:blip r:embed="rId4"/>
          <a:stretch>
            <a:fillRect/>
          </a:stretch>
        </p:blipFill>
        <p:spPr>
          <a:xfrm>
            <a:off x="79092" y="1296908"/>
            <a:ext cx="4269915" cy="2846609"/>
          </a:xfrm>
          <a:prstGeom prst="rect">
            <a:avLst/>
          </a:prstGeom>
        </p:spPr>
      </p:pic>
      <p:sp>
        <p:nvSpPr>
          <p:cNvPr id="6" name="Rectangle 5">
            <a:extLst>
              <a:ext uri="{FF2B5EF4-FFF2-40B4-BE49-F238E27FC236}">
                <a16:creationId xmlns:a16="http://schemas.microsoft.com/office/drawing/2014/main" id="{4DD1575C-3B1D-64CD-6BA0-5816BD76EEC7}"/>
              </a:ext>
            </a:extLst>
          </p:cNvPr>
          <p:cNvSpPr/>
          <p:nvPr/>
        </p:nvSpPr>
        <p:spPr>
          <a:xfrm>
            <a:off x="2816028" y="1800587"/>
            <a:ext cx="218485" cy="45719"/>
          </a:xfrm>
          <a:prstGeom prst="rect">
            <a:avLst/>
          </a:prstGeom>
          <a:solidFill>
            <a:srgbClr val="FF9C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C64523-81AB-30FB-3912-DE5594F7E593}"/>
              </a:ext>
            </a:extLst>
          </p:cNvPr>
          <p:cNvSpPr/>
          <p:nvPr/>
        </p:nvSpPr>
        <p:spPr>
          <a:xfrm>
            <a:off x="2816028" y="1606365"/>
            <a:ext cx="218485" cy="45719"/>
          </a:xfrm>
          <a:prstGeom prst="rect">
            <a:avLst/>
          </a:prstGeom>
          <a:solidFill>
            <a:srgbClr val="9E1E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E59A6AC-28B4-69A7-297A-33C6D5BA6467}"/>
              </a:ext>
            </a:extLst>
          </p:cNvPr>
          <p:cNvSpPr txBox="1"/>
          <p:nvPr/>
        </p:nvSpPr>
        <p:spPr>
          <a:xfrm>
            <a:off x="3034513" y="1458235"/>
            <a:ext cx="841897" cy="307777"/>
          </a:xfrm>
          <a:prstGeom prst="rect">
            <a:avLst/>
          </a:prstGeom>
          <a:noFill/>
        </p:spPr>
        <p:txBody>
          <a:bodyPr wrap="none" rtlCol="0">
            <a:spAutoFit/>
          </a:bodyPr>
          <a:lstStyle/>
          <a:p>
            <a:r>
              <a:rPr lang="en-US" dirty="0">
                <a:solidFill>
                  <a:schemeClr val="tx1"/>
                </a:solidFill>
              </a:rPr>
              <a:t>Delavan</a:t>
            </a:r>
          </a:p>
        </p:txBody>
      </p:sp>
      <p:sp>
        <p:nvSpPr>
          <p:cNvPr id="9" name="TextBox 8">
            <a:extLst>
              <a:ext uri="{FF2B5EF4-FFF2-40B4-BE49-F238E27FC236}">
                <a16:creationId xmlns:a16="http://schemas.microsoft.com/office/drawing/2014/main" id="{3DFE1A7F-22FE-9B2F-8B8B-12978C1BA9D3}"/>
              </a:ext>
            </a:extLst>
          </p:cNvPr>
          <p:cNvSpPr txBox="1"/>
          <p:nvPr/>
        </p:nvSpPr>
        <p:spPr>
          <a:xfrm>
            <a:off x="3034513" y="1669559"/>
            <a:ext cx="1170513" cy="307777"/>
          </a:xfrm>
          <a:prstGeom prst="rect">
            <a:avLst/>
          </a:prstGeom>
          <a:noFill/>
        </p:spPr>
        <p:txBody>
          <a:bodyPr wrap="none" rtlCol="0">
            <a:spAutoFit/>
          </a:bodyPr>
          <a:lstStyle/>
          <a:p>
            <a:r>
              <a:rPr lang="en-US" dirty="0">
                <a:solidFill>
                  <a:schemeClr val="tx1"/>
                </a:solidFill>
              </a:rPr>
              <a:t>Lac La Belle</a:t>
            </a:r>
          </a:p>
        </p:txBody>
      </p:sp>
      <p:sp>
        <p:nvSpPr>
          <p:cNvPr id="125" name="Google Shape;125;p21"/>
          <p:cNvSpPr txBox="1">
            <a:spLocks noGrp="1"/>
          </p:cNvSpPr>
          <p:nvPr>
            <p:ph type="title"/>
          </p:nvPr>
        </p:nvSpPr>
        <p:spPr>
          <a:xfrm>
            <a:off x="311700" y="402633"/>
            <a:ext cx="83097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dirty="0"/>
              <a:t>Preliminary results suggest legacy effects of nutrient loading in some Wisconsin lakes</a:t>
            </a:r>
            <a:endParaRPr sz="2220" dirty="0"/>
          </a:p>
        </p:txBody>
      </p:sp>
      <p:sp>
        <p:nvSpPr>
          <p:cNvPr id="126" name="Google Shape;126;p21"/>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Land use</a:t>
            </a:r>
            <a:endParaRPr sz="1800" b="1">
              <a:solidFill>
                <a:schemeClr val="dk2"/>
              </a:solidFill>
            </a:endParaRPr>
          </a:p>
        </p:txBody>
      </p:sp>
      <p:sp>
        <p:nvSpPr>
          <p:cNvPr id="128" name="Google Shape;128;p21"/>
          <p:cNvSpPr txBox="1"/>
          <p:nvPr/>
        </p:nvSpPr>
        <p:spPr>
          <a:xfrm>
            <a:off x="78075" y="4274150"/>
            <a:ext cx="436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tx1"/>
                </a:solidFill>
              </a:rPr>
              <a:t>Across lakes, TP inputs tended to decrease from ca. 1980–2000, then stabilize</a:t>
            </a:r>
            <a:endParaRPr sz="1600" dirty="0">
              <a:solidFill>
                <a:schemeClr val="tx1"/>
              </a:solidFill>
            </a:endParaRPr>
          </a:p>
        </p:txBody>
      </p:sp>
      <p:pic>
        <p:nvPicPr>
          <p:cNvPr id="129" name="Google Shape;129;p21"/>
          <p:cNvPicPr preferRelativeResize="0"/>
          <p:nvPr/>
        </p:nvPicPr>
        <p:blipFill>
          <a:blip r:embed="rId5">
            <a:alphaModFix/>
          </a:blip>
          <a:stretch>
            <a:fillRect/>
          </a:stretch>
        </p:blipFill>
        <p:spPr>
          <a:xfrm>
            <a:off x="4698799" y="1598243"/>
            <a:ext cx="4369478" cy="2621687"/>
          </a:xfrm>
          <a:prstGeom prst="rect">
            <a:avLst/>
          </a:prstGeom>
          <a:noFill/>
          <a:ln>
            <a:noFill/>
          </a:ln>
        </p:spPr>
      </p:pic>
      <p:sp>
        <p:nvSpPr>
          <p:cNvPr id="130" name="Google Shape;130;p21"/>
          <p:cNvSpPr txBox="1"/>
          <p:nvPr/>
        </p:nvSpPr>
        <p:spPr>
          <a:xfrm>
            <a:off x="4881679" y="1186840"/>
            <a:ext cx="4670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2"/>
                </a:solidFill>
              </a:rPr>
              <a:t>Divergent patterns of in-lake responses</a:t>
            </a:r>
            <a:endParaRPr sz="1600" dirty="0">
              <a:solidFill>
                <a:schemeClr val="dk2"/>
              </a:solidFill>
            </a:endParaRPr>
          </a:p>
        </p:txBody>
      </p:sp>
      <p:sp>
        <p:nvSpPr>
          <p:cNvPr id="10" name="Rectangle 9">
            <a:extLst>
              <a:ext uri="{FF2B5EF4-FFF2-40B4-BE49-F238E27FC236}">
                <a16:creationId xmlns:a16="http://schemas.microsoft.com/office/drawing/2014/main" id="{3A143EF6-DA68-ED0F-816E-646CFEFE8BD1}"/>
              </a:ext>
            </a:extLst>
          </p:cNvPr>
          <p:cNvSpPr/>
          <p:nvPr/>
        </p:nvSpPr>
        <p:spPr>
          <a:xfrm>
            <a:off x="5446998" y="1693442"/>
            <a:ext cx="146298" cy="147394"/>
          </a:xfrm>
          <a:prstGeom prst="rect">
            <a:avLst/>
          </a:prstGeom>
          <a:solidFill>
            <a:srgbClr val="9E1EA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9AF600-C94D-9EAF-E224-FE442E28DCBE}"/>
              </a:ext>
            </a:extLst>
          </p:cNvPr>
          <p:cNvSpPr/>
          <p:nvPr/>
        </p:nvSpPr>
        <p:spPr>
          <a:xfrm>
            <a:off x="7008837" y="1693442"/>
            <a:ext cx="146298" cy="147394"/>
          </a:xfrm>
          <a:prstGeom prst="rect">
            <a:avLst/>
          </a:prstGeom>
          <a:solidFill>
            <a:srgbClr val="FF9C6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0F7666B-91B4-C456-BB38-344FB6349A80}"/>
              </a:ext>
            </a:extLst>
          </p:cNvPr>
          <p:cNvCxnSpPr>
            <a:cxnSpLocks/>
          </p:cNvCxnSpPr>
          <p:nvPr/>
        </p:nvCxnSpPr>
        <p:spPr>
          <a:xfrm flipV="1">
            <a:off x="5344816" y="2488217"/>
            <a:ext cx="1090662" cy="1178182"/>
          </a:xfrm>
          <a:prstGeom prst="straightConnector1">
            <a:avLst/>
          </a:prstGeom>
          <a:ln w="31750">
            <a:solidFill>
              <a:srgbClr val="9E1EA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87C825-2588-DFC5-C7DD-060546C54C38}"/>
              </a:ext>
            </a:extLst>
          </p:cNvPr>
          <p:cNvCxnSpPr>
            <a:cxnSpLocks/>
          </p:cNvCxnSpPr>
          <p:nvPr/>
        </p:nvCxnSpPr>
        <p:spPr>
          <a:xfrm flipH="1" flipV="1">
            <a:off x="7051954" y="2329844"/>
            <a:ext cx="989841" cy="1336555"/>
          </a:xfrm>
          <a:prstGeom prst="straightConnector1">
            <a:avLst/>
          </a:prstGeom>
          <a:ln w="31750">
            <a:solidFill>
              <a:srgbClr val="FF9C6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C2DFF40C-8FB3-B50C-5657-2601477D74D7}"/>
              </a:ext>
            </a:extLst>
          </p:cNvPr>
          <p:cNvPicPr>
            <a:picLocks noChangeAspect="1"/>
          </p:cNvPicPr>
          <p:nvPr/>
        </p:nvPicPr>
        <p:blipFill>
          <a:blip r:embed="rId6"/>
          <a:stretch>
            <a:fillRect/>
          </a:stretch>
        </p:blipFill>
        <p:spPr>
          <a:xfrm>
            <a:off x="3034513" y="4128110"/>
            <a:ext cx="1269978" cy="849681"/>
          </a:xfrm>
          <a:prstGeom prst="rect">
            <a:avLst/>
          </a:prstGeom>
          <a:ln w="34925">
            <a:solidFill>
              <a:srgbClr val="FF9C61"/>
            </a:solidFill>
          </a:ln>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A580764A-E039-1251-49A3-41258B1DB7CA}"/>
              </a:ext>
            </a:extLst>
          </p:cNvPr>
          <p:cNvPicPr>
            <a:picLocks noChangeAspect="1"/>
          </p:cNvPicPr>
          <p:nvPr/>
        </p:nvPicPr>
        <p:blipFill>
          <a:blip r:embed="rId7"/>
          <a:stretch>
            <a:fillRect/>
          </a:stretch>
        </p:blipFill>
        <p:spPr>
          <a:xfrm>
            <a:off x="1528879" y="4124684"/>
            <a:ext cx="1269978" cy="853107"/>
          </a:xfrm>
          <a:prstGeom prst="rect">
            <a:avLst/>
          </a:prstGeom>
          <a:ln w="34925">
            <a:solidFill>
              <a:srgbClr val="9E1EA0"/>
            </a:solidFill>
          </a:ln>
          <a:effectLst>
            <a:outerShdw blurRad="63500" sx="102000" sy="102000" algn="ctr" rotWithShape="0">
              <a:prstClr val="black">
                <a:alpha val="40000"/>
              </a:prstClr>
            </a:outerShdw>
          </a:effectLst>
        </p:spPr>
      </p:pic>
      <p:pic>
        <p:nvPicPr>
          <p:cNvPr id="31" name="Picture 30">
            <a:extLst>
              <a:ext uri="{FF2B5EF4-FFF2-40B4-BE49-F238E27FC236}">
                <a16:creationId xmlns:a16="http://schemas.microsoft.com/office/drawing/2014/main" id="{C17AF2AB-1BD3-017D-3864-A3905620DC2E}"/>
              </a:ext>
            </a:extLst>
          </p:cNvPr>
          <p:cNvPicPr>
            <a:picLocks noChangeAspect="1"/>
          </p:cNvPicPr>
          <p:nvPr/>
        </p:nvPicPr>
        <p:blipFill>
          <a:blip r:embed="rId8"/>
          <a:srcRect/>
          <a:stretch/>
        </p:blipFill>
        <p:spPr>
          <a:xfrm>
            <a:off x="104674" y="3734262"/>
            <a:ext cx="1170381" cy="1243529"/>
          </a:xfrm>
          <a:prstGeom prst="rect">
            <a:avLst/>
          </a:prstGeom>
          <a:ln w="25400">
            <a:solidFill>
              <a:schemeClr val="bg1"/>
            </a:solidFill>
          </a:ln>
          <a:effectLst>
            <a:outerShdw blurRad="63500" sx="102000" sy="102000" algn="ctr" rotWithShape="0">
              <a:prstClr val="black">
                <a:alpha val="40000"/>
              </a:prstClr>
            </a:outerShdw>
          </a:effectLst>
        </p:spPr>
      </p:pic>
      <p:sp>
        <p:nvSpPr>
          <p:cNvPr id="32" name="Rectangle 31">
            <a:extLst>
              <a:ext uri="{FF2B5EF4-FFF2-40B4-BE49-F238E27FC236}">
                <a16:creationId xmlns:a16="http://schemas.microsoft.com/office/drawing/2014/main" id="{7C16FC18-E39E-9B0B-EF8B-F60660380AC0}"/>
              </a:ext>
            </a:extLst>
          </p:cNvPr>
          <p:cNvSpPr/>
          <p:nvPr/>
        </p:nvSpPr>
        <p:spPr>
          <a:xfrm>
            <a:off x="6618358" y="1609818"/>
            <a:ext cx="1746743" cy="237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6FC24C04-6AAC-9D39-FEDE-E20753DD37C6}"/>
              </a:ext>
            </a:extLst>
          </p:cNvPr>
          <p:cNvSpPr/>
          <p:nvPr/>
        </p:nvSpPr>
        <p:spPr>
          <a:xfrm>
            <a:off x="1793875" y="4213225"/>
            <a:ext cx="723900" cy="657225"/>
          </a:xfrm>
          <a:custGeom>
            <a:avLst/>
            <a:gdLst>
              <a:gd name="connsiteX0" fmla="*/ 276225 w 723900"/>
              <a:gd name="connsiteY0" fmla="*/ 171450 h 657225"/>
              <a:gd name="connsiteX1" fmla="*/ 292100 w 723900"/>
              <a:gd name="connsiteY1" fmla="*/ 149225 h 657225"/>
              <a:gd name="connsiteX2" fmla="*/ 320675 w 723900"/>
              <a:gd name="connsiteY2" fmla="*/ 139700 h 657225"/>
              <a:gd name="connsiteX3" fmla="*/ 355600 w 723900"/>
              <a:gd name="connsiteY3" fmla="*/ 133350 h 657225"/>
              <a:gd name="connsiteX4" fmla="*/ 441325 w 723900"/>
              <a:gd name="connsiteY4" fmla="*/ 76200 h 657225"/>
              <a:gd name="connsiteX5" fmla="*/ 466725 w 723900"/>
              <a:gd name="connsiteY5" fmla="*/ 28575 h 657225"/>
              <a:gd name="connsiteX6" fmla="*/ 492125 w 723900"/>
              <a:gd name="connsiteY6" fmla="*/ 12700 h 657225"/>
              <a:gd name="connsiteX7" fmla="*/ 520700 w 723900"/>
              <a:gd name="connsiteY7" fmla="*/ 38100 h 657225"/>
              <a:gd name="connsiteX8" fmla="*/ 571500 w 723900"/>
              <a:gd name="connsiteY8" fmla="*/ 6350 h 657225"/>
              <a:gd name="connsiteX9" fmla="*/ 596900 w 723900"/>
              <a:gd name="connsiteY9" fmla="*/ 12700 h 657225"/>
              <a:gd name="connsiteX10" fmla="*/ 615950 w 723900"/>
              <a:gd name="connsiteY10" fmla="*/ 0 h 657225"/>
              <a:gd name="connsiteX11" fmla="*/ 641350 w 723900"/>
              <a:gd name="connsiteY11" fmla="*/ 15875 h 657225"/>
              <a:gd name="connsiteX12" fmla="*/ 714375 w 723900"/>
              <a:gd name="connsiteY12" fmla="*/ 66675 h 657225"/>
              <a:gd name="connsiteX13" fmla="*/ 723900 w 723900"/>
              <a:gd name="connsiteY13" fmla="*/ 127000 h 657225"/>
              <a:gd name="connsiteX14" fmla="*/ 685800 w 723900"/>
              <a:gd name="connsiteY14" fmla="*/ 161925 h 657225"/>
              <a:gd name="connsiteX15" fmla="*/ 679450 w 723900"/>
              <a:gd name="connsiteY15" fmla="*/ 222250 h 657225"/>
              <a:gd name="connsiteX16" fmla="*/ 603250 w 723900"/>
              <a:gd name="connsiteY16" fmla="*/ 292100 h 657225"/>
              <a:gd name="connsiteX17" fmla="*/ 546100 w 723900"/>
              <a:gd name="connsiteY17" fmla="*/ 374650 h 657225"/>
              <a:gd name="connsiteX18" fmla="*/ 511175 w 723900"/>
              <a:gd name="connsiteY18" fmla="*/ 368300 h 657225"/>
              <a:gd name="connsiteX19" fmla="*/ 492125 w 723900"/>
              <a:gd name="connsiteY19" fmla="*/ 406400 h 657225"/>
              <a:gd name="connsiteX20" fmla="*/ 434975 w 723900"/>
              <a:gd name="connsiteY20" fmla="*/ 469900 h 657225"/>
              <a:gd name="connsiteX21" fmla="*/ 282575 w 723900"/>
              <a:gd name="connsiteY21" fmla="*/ 565150 h 657225"/>
              <a:gd name="connsiteX22" fmla="*/ 279400 w 723900"/>
              <a:gd name="connsiteY22" fmla="*/ 558800 h 657225"/>
              <a:gd name="connsiteX23" fmla="*/ 257175 w 723900"/>
              <a:gd name="connsiteY23" fmla="*/ 574675 h 657225"/>
              <a:gd name="connsiteX24" fmla="*/ 257175 w 723900"/>
              <a:gd name="connsiteY24" fmla="*/ 561975 h 657225"/>
              <a:gd name="connsiteX25" fmla="*/ 200025 w 723900"/>
              <a:gd name="connsiteY25" fmla="*/ 615950 h 657225"/>
              <a:gd name="connsiteX26" fmla="*/ 111125 w 723900"/>
              <a:gd name="connsiteY26" fmla="*/ 657225 h 657225"/>
              <a:gd name="connsiteX27" fmla="*/ 76200 w 723900"/>
              <a:gd name="connsiteY27" fmla="*/ 628650 h 657225"/>
              <a:gd name="connsiteX28" fmla="*/ 95250 w 723900"/>
              <a:gd name="connsiteY28" fmla="*/ 584200 h 657225"/>
              <a:gd name="connsiteX29" fmla="*/ 82550 w 723900"/>
              <a:gd name="connsiteY29" fmla="*/ 552450 h 657225"/>
              <a:gd name="connsiteX30" fmla="*/ 34925 w 723900"/>
              <a:gd name="connsiteY30" fmla="*/ 581025 h 657225"/>
              <a:gd name="connsiteX31" fmla="*/ 0 w 723900"/>
              <a:gd name="connsiteY31" fmla="*/ 558800 h 657225"/>
              <a:gd name="connsiteX32" fmla="*/ 3175 w 723900"/>
              <a:gd name="connsiteY32" fmla="*/ 527050 h 657225"/>
              <a:gd name="connsiteX33" fmla="*/ 47625 w 723900"/>
              <a:gd name="connsiteY33" fmla="*/ 492125 h 657225"/>
              <a:gd name="connsiteX34" fmla="*/ 88900 w 723900"/>
              <a:gd name="connsiteY34" fmla="*/ 492125 h 657225"/>
              <a:gd name="connsiteX35" fmla="*/ 142875 w 723900"/>
              <a:gd name="connsiteY35" fmla="*/ 460375 h 657225"/>
              <a:gd name="connsiteX36" fmla="*/ 206375 w 723900"/>
              <a:gd name="connsiteY36" fmla="*/ 422275 h 657225"/>
              <a:gd name="connsiteX37" fmla="*/ 260350 w 723900"/>
              <a:gd name="connsiteY37" fmla="*/ 425450 h 657225"/>
              <a:gd name="connsiteX38" fmla="*/ 304800 w 723900"/>
              <a:gd name="connsiteY38" fmla="*/ 381000 h 657225"/>
              <a:gd name="connsiteX39" fmla="*/ 387350 w 723900"/>
              <a:gd name="connsiteY39" fmla="*/ 298450 h 657225"/>
              <a:gd name="connsiteX40" fmla="*/ 415925 w 723900"/>
              <a:gd name="connsiteY40" fmla="*/ 282575 h 657225"/>
              <a:gd name="connsiteX41" fmla="*/ 463550 w 723900"/>
              <a:gd name="connsiteY41" fmla="*/ 288925 h 657225"/>
              <a:gd name="connsiteX42" fmla="*/ 482600 w 723900"/>
              <a:gd name="connsiteY42" fmla="*/ 266700 h 657225"/>
              <a:gd name="connsiteX43" fmla="*/ 473075 w 723900"/>
              <a:gd name="connsiteY43" fmla="*/ 219075 h 657225"/>
              <a:gd name="connsiteX44" fmla="*/ 492125 w 723900"/>
              <a:gd name="connsiteY44" fmla="*/ 177800 h 657225"/>
              <a:gd name="connsiteX45" fmla="*/ 469900 w 723900"/>
              <a:gd name="connsiteY45" fmla="*/ 79375 h 657225"/>
              <a:gd name="connsiteX46" fmla="*/ 419100 w 723900"/>
              <a:gd name="connsiteY46" fmla="*/ 117475 h 657225"/>
              <a:gd name="connsiteX47" fmla="*/ 377825 w 723900"/>
              <a:gd name="connsiteY47" fmla="*/ 142875 h 657225"/>
              <a:gd name="connsiteX48" fmla="*/ 358775 w 723900"/>
              <a:gd name="connsiteY48" fmla="*/ 155575 h 657225"/>
              <a:gd name="connsiteX49" fmla="*/ 276225 w 723900"/>
              <a:gd name="connsiteY49" fmla="*/ 17145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3900" h="657225">
                <a:moveTo>
                  <a:pt x="276225" y="171450"/>
                </a:moveTo>
                <a:lnTo>
                  <a:pt x="292100" y="149225"/>
                </a:lnTo>
                <a:lnTo>
                  <a:pt x="320675" y="139700"/>
                </a:lnTo>
                <a:lnTo>
                  <a:pt x="355600" y="133350"/>
                </a:lnTo>
                <a:lnTo>
                  <a:pt x="441325" y="76200"/>
                </a:lnTo>
                <a:lnTo>
                  <a:pt x="466725" y="28575"/>
                </a:lnTo>
                <a:lnTo>
                  <a:pt x="492125" y="12700"/>
                </a:lnTo>
                <a:lnTo>
                  <a:pt x="520700" y="38100"/>
                </a:lnTo>
                <a:lnTo>
                  <a:pt x="571500" y="6350"/>
                </a:lnTo>
                <a:lnTo>
                  <a:pt x="596900" y="12700"/>
                </a:lnTo>
                <a:lnTo>
                  <a:pt x="615950" y="0"/>
                </a:lnTo>
                <a:lnTo>
                  <a:pt x="641350" y="15875"/>
                </a:lnTo>
                <a:lnTo>
                  <a:pt x="714375" y="66675"/>
                </a:lnTo>
                <a:lnTo>
                  <a:pt x="723900" y="127000"/>
                </a:lnTo>
                <a:lnTo>
                  <a:pt x="685800" y="161925"/>
                </a:lnTo>
                <a:lnTo>
                  <a:pt x="679450" y="222250"/>
                </a:lnTo>
                <a:lnTo>
                  <a:pt x="603250" y="292100"/>
                </a:lnTo>
                <a:lnTo>
                  <a:pt x="546100" y="374650"/>
                </a:lnTo>
                <a:lnTo>
                  <a:pt x="511175" y="368300"/>
                </a:lnTo>
                <a:lnTo>
                  <a:pt x="492125" y="406400"/>
                </a:lnTo>
                <a:lnTo>
                  <a:pt x="434975" y="469900"/>
                </a:lnTo>
                <a:lnTo>
                  <a:pt x="282575" y="565150"/>
                </a:lnTo>
                <a:lnTo>
                  <a:pt x="279400" y="558800"/>
                </a:lnTo>
                <a:lnTo>
                  <a:pt x="257175" y="574675"/>
                </a:lnTo>
                <a:lnTo>
                  <a:pt x="257175" y="561975"/>
                </a:lnTo>
                <a:lnTo>
                  <a:pt x="200025" y="615950"/>
                </a:lnTo>
                <a:lnTo>
                  <a:pt x="111125" y="657225"/>
                </a:lnTo>
                <a:lnTo>
                  <a:pt x="76200" y="628650"/>
                </a:lnTo>
                <a:lnTo>
                  <a:pt x="95250" y="584200"/>
                </a:lnTo>
                <a:lnTo>
                  <a:pt x="82550" y="552450"/>
                </a:lnTo>
                <a:lnTo>
                  <a:pt x="34925" y="581025"/>
                </a:lnTo>
                <a:lnTo>
                  <a:pt x="0" y="558800"/>
                </a:lnTo>
                <a:lnTo>
                  <a:pt x="3175" y="527050"/>
                </a:lnTo>
                <a:lnTo>
                  <a:pt x="47625" y="492125"/>
                </a:lnTo>
                <a:lnTo>
                  <a:pt x="88900" y="492125"/>
                </a:lnTo>
                <a:lnTo>
                  <a:pt x="142875" y="460375"/>
                </a:lnTo>
                <a:lnTo>
                  <a:pt x="206375" y="422275"/>
                </a:lnTo>
                <a:lnTo>
                  <a:pt x="260350" y="425450"/>
                </a:lnTo>
                <a:lnTo>
                  <a:pt x="304800" y="381000"/>
                </a:lnTo>
                <a:lnTo>
                  <a:pt x="387350" y="298450"/>
                </a:lnTo>
                <a:lnTo>
                  <a:pt x="415925" y="282575"/>
                </a:lnTo>
                <a:lnTo>
                  <a:pt x="463550" y="288925"/>
                </a:lnTo>
                <a:lnTo>
                  <a:pt x="482600" y="266700"/>
                </a:lnTo>
                <a:lnTo>
                  <a:pt x="473075" y="219075"/>
                </a:lnTo>
                <a:lnTo>
                  <a:pt x="492125" y="177800"/>
                </a:lnTo>
                <a:lnTo>
                  <a:pt x="469900" y="79375"/>
                </a:lnTo>
                <a:lnTo>
                  <a:pt x="419100" y="117475"/>
                </a:lnTo>
                <a:lnTo>
                  <a:pt x="377825" y="142875"/>
                </a:lnTo>
                <a:lnTo>
                  <a:pt x="358775" y="155575"/>
                </a:lnTo>
                <a:lnTo>
                  <a:pt x="276225" y="171450"/>
                </a:lnTo>
                <a:close/>
              </a:path>
            </a:pathLst>
          </a:custGeom>
          <a:noFill/>
          <a:ln w="9525">
            <a:solidFill>
              <a:srgbClr val="00B0F0"/>
            </a:solidFill>
            <a:extLst>
              <a:ext uri="{C807C97D-BFC1-408E-A445-0C87EB9F89A2}">
                <ask:lineSketchStyleProps xmlns:ask="http://schemas.microsoft.com/office/drawing/2018/sketchyshapes" sd="1219033472">
                  <a:custGeom>
                    <a:avLst/>
                    <a:gdLst>
                      <a:gd name="connsiteX0" fmla="*/ 276225 w 723900"/>
                      <a:gd name="connsiteY0" fmla="*/ 171450 h 657225"/>
                      <a:gd name="connsiteX1" fmla="*/ 292100 w 723900"/>
                      <a:gd name="connsiteY1" fmla="*/ 149225 h 657225"/>
                      <a:gd name="connsiteX2" fmla="*/ 320675 w 723900"/>
                      <a:gd name="connsiteY2" fmla="*/ 139700 h 657225"/>
                      <a:gd name="connsiteX3" fmla="*/ 355600 w 723900"/>
                      <a:gd name="connsiteY3" fmla="*/ 133350 h 657225"/>
                      <a:gd name="connsiteX4" fmla="*/ 441325 w 723900"/>
                      <a:gd name="connsiteY4" fmla="*/ 76200 h 657225"/>
                      <a:gd name="connsiteX5" fmla="*/ 466725 w 723900"/>
                      <a:gd name="connsiteY5" fmla="*/ 28575 h 657225"/>
                      <a:gd name="connsiteX6" fmla="*/ 492125 w 723900"/>
                      <a:gd name="connsiteY6" fmla="*/ 12700 h 657225"/>
                      <a:gd name="connsiteX7" fmla="*/ 520700 w 723900"/>
                      <a:gd name="connsiteY7" fmla="*/ 38100 h 657225"/>
                      <a:gd name="connsiteX8" fmla="*/ 571500 w 723900"/>
                      <a:gd name="connsiteY8" fmla="*/ 6350 h 657225"/>
                      <a:gd name="connsiteX9" fmla="*/ 596900 w 723900"/>
                      <a:gd name="connsiteY9" fmla="*/ 12700 h 657225"/>
                      <a:gd name="connsiteX10" fmla="*/ 615950 w 723900"/>
                      <a:gd name="connsiteY10" fmla="*/ 0 h 657225"/>
                      <a:gd name="connsiteX11" fmla="*/ 641350 w 723900"/>
                      <a:gd name="connsiteY11" fmla="*/ 15875 h 657225"/>
                      <a:gd name="connsiteX12" fmla="*/ 714375 w 723900"/>
                      <a:gd name="connsiteY12" fmla="*/ 66675 h 657225"/>
                      <a:gd name="connsiteX13" fmla="*/ 723900 w 723900"/>
                      <a:gd name="connsiteY13" fmla="*/ 127000 h 657225"/>
                      <a:gd name="connsiteX14" fmla="*/ 685800 w 723900"/>
                      <a:gd name="connsiteY14" fmla="*/ 161925 h 657225"/>
                      <a:gd name="connsiteX15" fmla="*/ 679450 w 723900"/>
                      <a:gd name="connsiteY15" fmla="*/ 222250 h 657225"/>
                      <a:gd name="connsiteX16" fmla="*/ 603250 w 723900"/>
                      <a:gd name="connsiteY16" fmla="*/ 292100 h 657225"/>
                      <a:gd name="connsiteX17" fmla="*/ 546100 w 723900"/>
                      <a:gd name="connsiteY17" fmla="*/ 374650 h 657225"/>
                      <a:gd name="connsiteX18" fmla="*/ 511175 w 723900"/>
                      <a:gd name="connsiteY18" fmla="*/ 368300 h 657225"/>
                      <a:gd name="connsiteX19" fmla="*/ 492125 w 723900"/>
                      <a:gd name="connsiteY19" fmla="*/ 406400 h 657225"/>
                      <a:gd name="connsiteX20" fmla="*/ 434975 w 723900"/>
                      <a:gd name="connsiteY20" fmla="*/ 469900 h 657225"/>
                      <a:gd name="connsiteX21" fmla="*/ 282575 w 723900"/>
                      <a:gd name="connsiteY21" fmla="*/ 565150 h 657225"/>
                      <a:gd name="connsiteX22" fmla="*/ 279400 w 723900"/>
                      <a:gd name="connsiteY22" fmla="*/ 558800 h 657225"/>
                      <a:gd name="connsiteX23" fmla="*/ 257175 w 723900"/>
                      <a:gd name="connsiteY23" fmla="*/ 574675 h 657225"/>
                      <a:gd name="connsiteX24" fmla="*/ 257175 w 723900"/>
                      <a:gd name="connsiteY24" fmla="*/ 561975 h 657225"/>
                      <a:gd name="connsiteX25" fmla="*/ 200025 w 723900"/>
                      <a:gd name="connsiteY25" fmla="*/ 615950 h 657225"/>
                      <a:gd name="connsiteX26" fmla="*/ 111125 w 723900"/>
                      <a:gd name="connsiteY26" fmla="*/ 657225 h 657225"/>
                      <a:gd name="connsiteX27" fmla="*/ 76200 w 723900"/>
                      <a:gd name="connsiteY27" fmla="*/ 628650 h 657225"/>
                      <a:gd name="connsiteX28" fmla="*/ 95250 w 723900"/>
                      <a:gd name="connsiteY28" fmla="*/ 584200 h 657225"/>
                      <a:gd name="connsiteX29" fmla="*/ 82550 w 723900"/>
                      <a:gd name="connsiteY29" fmla="*/ 552450 h 657225"/>
                      <a:gd name="connsiteX30" fmla="*/ 34925 w 723900"/>
                      <a:gd name="connsiteY30" fmla="*/ 581025 h 657225"/>
                      <a:gd name="connsiteX31" fmla="*/ 0 w 723900"/>
                      <a:gd name="connsiteY31" fmla="*/ 558800 h 657225"/>
                      <a:gd name="connsiteX32" fmla="*/ 3175 w 723900"/>
                      <a:gd name="connsiteY32" fmla="*/ 527050 h 657225"/>
                      <a:gd name="connsiteX33" fmla="*/ 47625 w 723900"/>
                      <a:gd name="connsiteY33" fmla="*/ 492125 h 657225"/>
                      <a:gd name="connsiteX34" fmla="*/ 88900 w 723900"/>
                      <a:gd name="connsiteY34" fmla="*/ 492125 h 657225"/>
                      <a:gd name="connsiteX35" fmla="*/ 142875 w 723900"/>
                      <a:gd name="connsiteY35" fmla="*/ 460375 h 657225"/>
                      <a:gd name="connsiteX36" fmla="*/ 206375 w 723900"/>
                      <a:gd name="connsiteY36" fmla="*/ 422275 h 657225"/>
                      <a:gd name="connsiteX37" fmla="*/ 260350 w 723900"/>
                      <a:gd name="connsiteY37" fmla="*/ 425450 h 657225"/>
                      <a:gd name="connsiteX38" fmla="*/ 304800 w 723900"/>
                      <a:gd name="connsiteY38" fmla="*/ 381000 h 657225"/>
                      <a:gd name="connsiteX39" fmla="*/ 387350 w 723900"/>
                      <a:gd name="connsiteY39" fmla="*/ 298450 h 657225"/>
                      <a:gd name="connsiteX40" fmla="*/ 415925 w 723900"/>
                      <a:gd name="connsiteY40" fmla="*/ 282575 h 657225"/>
                      <a:gd name="connsiteX41" fmla="*/ 463550 w 723900"/>
                      <a:gd name="connsiteY41" fmla="*/ 288925 h 657225"/>
                      <a:gd name="connsiteX42" fmla="*/ 482600 w 723900"/>
                      <a:gd name="connsiteY42" fmla="*/ 266700 h 657225"/>
                      <a:gd name="connsiteX43" fmla="*/ 473075 w 723900"/>
                      <a:gd name="connsiteY43" fmla="*/ 219075 h 657225"/>
                      <a:gd name="connsiteX44" fmla="*/ 492125 w 723900"/>
                      <a:gd name="connsiteY44" fmla="*/ 177800 h 657225"/>
                      <a:gd name="connsiteX45" fmla="*/ 469900 w 723900"/>
                      <a:gd name="connsiteY45" fmla="*/ 79375 h 657225"/>
                      <a:gd name="connsiteX46" fmla="*/ 419100 w 723900"/>
                      <a:gd name="connsiteY46" fmla="*/ 117475 h 657225"/>
                      <a:gd name="connsiteX47" fmla="*/ 377825 w 723900"/>
                      <a:gd name="connsiteY47" fmla="*/ 142875 h 657225"/>
                      <a:gd name="connsiteX48" fmla="*/ 358775 w 723900"/>
                      <a:gd name="connsiteY48" fmla="*/ 155575 h 657225"/>
                      <a:gd name="connsiteX49" fmla="*/ 276225 w 723900"/>
                      <a:gd name="connsiteY49" fmla="*/ 17145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3900" h="657225" extrusionOk="0">
                        <a:moveTo>
                          <a:pt x="276225" y="171450"/>
                        </a:moveTo>
                        <a:cubicBezTo>
                          <a:pt x="282490" y="166770"/>
                          <a:pt x="288921" y="153096"/>
                          <a:pt x="292100" y="149225"/>
                        </a:cubicBezTo>
                        <a:cubicBezTo>
                          <a:pt x="301745" y="147027"/>
                          <a:pt x="315403" y="142983"/>
                          <a:pt x="320675" y="139700"/>
                        </a:cubicBezTo>
                        <a:cubicBezTo>
                          <a:pt x="328998" y="140866"/>
                          <a:pt x="340513" y="134763"/>
                          <a:pt x="355600" y="133350"/>
                        </a:cubicBezTo>
                        <a:cubicBezTo>
                          <a:pt x="368397" y="123055"/>
                          <a:pt x="426512" y="78800"/>
                          <a:pt x="441325" y="76200"/>
                        </a:cubicBezTo>
                        <a:cubicBezTo>
                          <a:pt x="445896" y="63333"/>
                          <a:pt x="457745" y="41480"/>
                          <a:pt x="466725" y="28575"/>
                        </a:cubicBezTo>
                        <a:cubicBezTo>
                          <a:pt x="475480" y="20067"/>
                          <a:pt x="484821" y="17443"/>
                          <a:pt x="492125" y="12700"/>
                        </a:cubicBezTo>
                        <a:cubicBezTo>
                          <a:pt x="494069" y="18598"/>
                          <a:pt x="508752" y="30232"/>
                          <a:pt x="520700" y="38100"/>
                        </a:cubicBezTo>
                        <a:cubicBezTo>
                          <a:pt x="536778" y="32333"/>
                          <a:pt x="555682" y="18681"/>
                          <a:pt x="571500" y="6350"/>
                        </a:cubicBezTo>
                        <a:cubicBezTo>
                          <a:pt x="578002" y="7882"/>
                          <a:pt x="593482" y="12185"/>
                          <a:pt x="596900" y="12700"/>
                        </a:cubicBezTo>
                        <a:cubicBezTo>
                          <a:pt x="601135" y="11113"/>
                          <a:pt x="608547" y="4969"/>
                          <a:pt x="615950" y="0"/>
                        </a:cubicBezTo>
                        <a:cubicBezTo>
                          <a:pt x="622982" y="5930"/>
                          <a:pt x="628347" y="9059"/>
                          <a:pt x="641350" y="15875"/>
                        </a:cubicBezTo>
                        <a:cubicBezTo>
                          <a:pt x="675312" y="30390"/>
                          <a:pt x="680426" y="50734"/>
                          <a:pt x="714375" y="66675"/>
                        </a:cubicBezTo>
                        <a:cubicBezTo>
                          <a:pt x="715147" y="78414"/>
                          <a:pt x="714831" y="100767"/>
                          <a:pt x="723900" y="127000"/>
                        </a:cubicBezTo>
                        <a:cubicBezTo>
                          <a:pt x="719433" y="131519"/>
                          <a:pt x="703146" y="151530"/>
                          <a:pt x="685800" y="161925"/>
                        </a:cubicBezTo>
                        <a:cubicBezTo>
                          <a:pt x="678934" y="182370"/>
                          <a:pt x="677579" y="212949"/>
                          <a:pt x="679450" y="222250"/>
                        </a:cubicBezTo>
                        <a:cubicBezTo>
                          <a:pt x="661159" y="247862"/>
                          <a:pt x="621764" y="271411"/>
                          <a:pt x="603250" y="292100"/>
                        </a:cubicBezTo>
                        <a:cubicBezTo>
                          <a:pt x="591950" y="316173"/>
                          <a:pt x="578135" y="342550"/>
                          <a:pt x="546100" y="374650"/>
                        </a:cubicBezTo>
                        <a:cubicBezTo>
                          <a:pt x="532500" y="373612"/>
                          <a:pt x="528471" y="370453"/>
                          <a:pt x="511175" y="368300"/>
                        </a:cubicBezTo>
                        <a:cubicBezTo>
                          <a:pt x="503899" y="378860"/>
                          <a:pt x="497336" y="388860"/>
                          <a:pt x="492125" y="406400"/>
                        </a:cubicBezTo>
                        <a:cubicBezTo>
                          <a:pt x="485506" y="414457"/>
                          <a:pt x="444981" y="459316"/>
                          <a:pt x="434975" y="469900"/>
                        </a:cubicBezTo>
                        <a:cubicBezTo>
                          <a:pt x="397078" y="478886"/>
                          <a:pt x="303306" y="555591"/>
                          <a:pt x="282575" y="565150"/>
                        </a:cubicBezTo>
                        <a:cubicBezTo>
                          <a:pt x="281147" y="563036"/>
                          <a:pt x="280487" y="561273"/>
                          <a:pt x="279400" y="558800"/>
                        </a:cubicBezTo>
                        <a:cubicBezTo>
                          <a:pt x="273933" y="565363"/>
                          <a:pt x="267267" y="566287"/>
                          <a:pt x="257175" y="574675"/>
                        </a:cubicBezTo>
                        <a:cubicBezTo>
                          <a:pt x="256063" y="572588"/>
                          <a:pt x="256310" y="563891"/>
                          <a:pt x="257175" y="561975"/>
                        </a:cubicBezTo>
                        <a:cubicBezTo>
                          <a:pt x="246032" y="569306"/>
                          <a:pt x="219160" y="593594"/>
                          <a:pt x="200025" y="615950"/>
                        </a:cubicBezTo>
                        <a:cubicBezTo>
                          <a:pt x="180069" y="623591"/>
                          <a:pt x="135554" y="649206"/>
                          <a:pt x="111125" y="657225"/>
                        </a:cubicBezTo>
                        <a:cubicBezTo>
                          <a:pt x="93300" y="647626"/>
                          <a:pt x="84725" y="630815"/>
                          <a:pt x="76200" y="628650"/>
                        </a:cubicBezTo>
                        <a:cubicBezTo>
                          <a:pt x="80668" y="616607"/>
                          <a:pt x="94315" y="592177"/>
                          <a:pt x="95250" y="584200"/>
                        </a:cubicBezTo>
                        <a:cubicBezTo>
                          <a:pt x="94997" y="578834"/>
                          <a:pt x="87462" y="560415"/>
                          <a:pt x="82550" y="552450"/>
                        </a:cubicBezTo>
                        <a:cubicBezTo>
                          <a:pt x="59058" y="563022"/>
                          <a:pt x="44573" y="576565"/>
                          <a:pt x="34925" y="581025"/>
                        </a:cubicBezTo>
                        <a:cubicBezTo>
                          <a:pt x="17267" y="571702"/>
                          <a:pt x="8007" y="565410"/>
                          <a:pt x="0" y="558800"/>
                        </a:cubicBezTo>
                        <a:cubicBezTo>
                          <a:pt x="1021" y="544167"/>
                          <a:pt x="3911" y="539129"/>
                          <a:pt x="3175" y="527050"/>
                        </a:cubicBezTo>
                        <a:cubicBezTo>
                          <a:pt x="20428" y="515718"/>
                          <a:pt x="31797" y="508783"/>
                          <a:pt x="47625" y="492125"/>
                        </a:cubicBezTo>
                        <a:cubicBezTo>
                          <a:pt x="57039" y="492510"/>
                          <a:pt x="75819" y="490125"/>
                          <a:pt x="88900" y="492125"/>
                        </a:cubicBezTo>
                        <a:cubicBezTo>
                          <a:pt x="103585" y="482496"/>
                          <a:pt x="115351" y="470202"/>
                          <a:pt x="142875" y="460375"/>
                        </a:cubicBezTo>
                        <a:cubicBezTo>
                          <a:pt x="147810" y="449993"/>
                          <a:pt x="195270" y="427891"/>
                          <a:pt x="206375" y="422275"/>
                        </a:cubicBezTo>
                        <a:cubicBezTo>
                          <a:pt x="228156" y="427492"/>
                          <a:pt x="249281" y="424902"/>
                          <a:pt x="260350" y="425450"/>
                        </a:cubicBezTo>
                        <a:cubicBezTo>
                          <a:pt x="266463" y="417770"/>
                          <a:pt x="287274" y="397334"/>
                          <a:pt x="304800" y="381000"/>
                        </a:cubicBezTo>
                        <a:cubicBezTo>
                          <a:pt x="309968" y="368487"/>
                          <a:pt x="347656" y="331630"/>
                          <a:pt x="387350" y="298450"/>
                        </a:cubicBezTo>
                        <a:cubicBezTo>
                          <a:pt x="390905" y="295671"/>
                          <a:pt x="411695" y="281984"/>
                          <a:pt x="415925" y="282575"/>
                        </a:cubicBezTo>
                        <a:cubicBezTo>
                          <a:pt x="424776" y="287299"/>
                          <a:pt x="445300" y="285383"/>
                          <a:pt x="463550" y="288925"/>
                        </a:cubicBezTo>
                        <a:cubicBezTo>
                          <a:pt x="472099" y="280615"/>
                          <a:pt x="480090" y="273200"/>
                          <a:pt x="482600" y="266700"/>
                        </a:cubicBezTo>
                        <a:cubicBezTo>
                          <a:pt x="482053" y="249241"/>
                          <a:pt x="472321" y="235724"/>
                          <a:pt x="473075" y="219075"/>
                        </a:cubicBezTo>
                        <a:cubicBezTo>
                          <a:pt x="476572" y="203872"/>
                          <a:pt x="488593" y="183315"/>
                          <a:pt x="492125" y="177800"/>
                        </a:cubicBezTo>
                        <a:cubicBezTo>
                          <a:pt x="481329" y="128764"/>
                          <a:pt x="473210" y="111369"/>
                          <a:pt x="469900" y="79375"/>
                        </a:cubicBezTo>
                        <a:cubicBezTo>
                          <a:pt x="452649" y="97653"/>
                          <a:pt x="431674" y="107869"/>
                          <a:pt x="419100" y="117475"/>
                        </a:cubicBezTo>
                        <a:cubicBezTo>
                          <a:pt x="412306" y="126256"/>
                          <a:pt x="386304" y="139152"/>
                          <a:pt x="377825" y="142875"/>
                        </a:cubicBezTo>
                        <a:cubicBezTo>
                          <a:pt x="369453" y="149475"/>
                          <a:pt x="364247" y="151991"/>
                          <a:pt x="358775" y="155575"/>
                        </a:cubicBezTo>
                        <a:cubicBezTo>
                          <a:pt x="346832" y="153575"/>
                          <a:pt x="298049" y="161700"/>
                          <a:pt x="276225" y="1714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C92B62D8-571D-0D29-555D-91BCA035BE12}"/>
              </a:ext>
            </a:extLst>
          </p:cNvPr>
          <p:cNvSpPr/>
          <p:nvPr/>
        </p:nvSpPr>
        <p:spPr>
          <a:xfrm>
            <a:off x="3467100" y="4330700"/>
            <a:ext cx="527050" cy="533400"/>
          </a:xfrm>
          <a:custGeom>
            <a:avLst/>
            <a:gdLst>
              <a:gd name="connsiteX0" fmla="*/ 6350 w 527050"/>
              <a:gd name="connsiteY0" fmla="*/ 196850 h 533400"/>
              <a:gd name="connsiteX1" fmla="*/ 0 w 527050"/>
              <a:gd name="connsiteY1" fmla="*/ 76200 h 533400"/>
              <a:gd name="connsiteX2" fmla="*/ 47625 w 527050"/>
              <a:gd name="connsiteY2" fmla="*/ 19050 h 533400"/>
              <a:gd name="connsiteX3" fmla="*/ 92075 w 527050"/>
              <a:gd name="connsiteY3" fmla="*/ 0 h 533400"/>
              <a:gd name="connsiteX4" fmla="*/ 142875 w 527050"/>
              <a:gd name="connsiteY4" fmla="*/ 22225 h 533400"/>
              <a:gd name="connsiteX5" fmla="*/ 149225 w 527050"/>
              <a:gd name="connsiteY5" fmla="*/ 53975 h 533400"/>
              <a:gd name="connsiteX6" fmla="*/ 215900 w 527050"/>
              <a:gd name="connsiteY6" fmla="*/ 69850 h 533400"/>
              <a:gd name="connsiteX7" fmla="*/ 260350 w 527050"/>
              <a:gd name="connsiteY7" fmla="*/ 107950 h 533400"/>
              <a:gd name="connsiteX8" fmla="*/ 333375 w 527050"/>
              <a:gd name="connsiteY8" fmla="*/ 149225 h 533400"/>
              <a:gd name="connsiteX9" fmla="*/ 333375 w 527050"/>
              <a:gd name="connsiteY9" fmla="*/ 180975 h 533400"/>
              <a:gd name="connsiteX10" fmla="*/ 317500 w 527050"/>
              <a:gd name="connsiteY10" fmla="*/ 212725 h 533400"/>
              <a:gd name="connsiteX11" fmla="*/ 311150 w 527050"/>
              <a:gd name="connsiteY11" fmla="*/ 228600 h 533400"/>
              <a:gd name="connsiteX12" fmla="*/ 257175 w 527050"/>
              <a:gd name="connsiteY12" fmla="*/ 231775 h 533400"/>
              <a:gd name="connsiteX13" fmla="*/ 276225 w 527050"/>
              <a:gd name="connsiteY13" fmla="*/ 260350 h 533400"/>
              <a:gd name="connsiteX14" fmla="*/ 269875 w 527050"/>
              <a:gd name="connsiteY14" fmla="*/ 244475 h 533400"/>
              <a:gd name="connsiteX15" fmla="*/ 355600 w 527050"/>
              <a:gd name="connsiteY15" fmla="*/ 298450 h 533400"/>
              <a:gd name="connsiteX16" fmla="*/ 327025 w 527050"/>
              <a:gd name="connsiteY16" fmla="*/ 311150 h 533400"/>
              <a:gd name="connsiteX17" fmla="*/ 333375 w 527050"/>
              <a:gd name="connsiteY17" fmla="*/ 323850 h 533400"/>
              <a:gd name="connsiteX18" fmla="*/ 349250 w 527050"/>
              <a:gd name="connsiteY18" fmla="*/ 307975 h 533400"/>
              <a:gd name="connsiteX19" fmla="*/ 358775 w 527050"/>
              <a:gd name="connsiteY19" fmla="*/ 339725 h 533400"/>
              <a:gd name="connsiteX20" fmla="*/ 387350 w 527050"/>
              <a:gd name="connsiteY20" fmla="*/ 327025 h 533400"/>
              <a:gd name="connsiteX21" fmla="*/ 425450 w 527050"/>
              <a:gd name="connsiteY21" fmla="*/ 381000 h 533400"/>
              <a:gd name="connsiteX22" fmla="*/ 425450 w 527050"/>
              <a:gd name="connsiteY22" fmla="*/ 419100 h 533400"/>
              <a:gd name="connsiteX23" fmla="*/ 454025 w 527050"/>
              <a:gd name="connsiteY23" fmla="*/ 412750 h 533400"/>
              <a:gd name="connsiteX24" fmla="*/ 501650 w 527050"/>
              <a:gd name="connsiteY24" fmla="*/ 450850 h 533400"/>
              <a:gd name="connsiteX25" fmla="*/ 527050 w 527050"/>
              <a:gd name="connsiteY25" fmla="*/ 469900 h 533400"/>
              <a:gd name="connsiteX26" fmla="*/ 508000 w 527050"/>
              <a:gd name="connsiteY26" fmla="*/ 485775 h 533400"/>
              <a:gd name="connsiteX27" fmla="*/ 508000 w 527050"/>
              <a:gd name="connsiteY27" fmla="*/ 530225 h 533400"/>
              <a:gd name="connsiteX28" fmla="*/ 460375 w 527050"/>
              <a:gd name="connsiteY28" fmla="*/ 533400 h 533400"/>
              <a:gd name="connsiteX29" fmla="*/ 425450 w 527050"/>
              <a:gd name="connsiteY29" fmla="*/ 520700 h 533400"/>
              <a:gd name="connsiteX30" fmla="*/ 438150 w 527050"/>
              <a:gd name="connsiteY30" fmla="*/ 454025 h 533400"/>
              <a:gd name="connsiteX31" fmla="*/ 415925 w 527050"/>
              <a:gd name="connsiteY31" fmla="*/ 523875 h 533400"/>
              <a:gd name="connsiteX32" fmla="*/ 381000 w 527050"/>
              <a:gd name="connsiteY32" fmla="*/ 511175 h 533400"/>
              <a:gd name="connsiteX33" fmla="*/ 339725 w 527050"/>
              <a:gd name="connsiteY33" fmla="*/ 444500 h 533400"/>
              <a:gd name="connsiteX34" fmla="*/ 273050 w 527050"/>
              <a:gd name="connsiteY34" fmla="*/ 450850 h 533400"/>
              <a:gd name="connsiteX35" fmla="*/ 260350 w 527050"/>
              <a:gd name="connsiteY35" fmla="*/ 425450 h 533400"/>
              <a:gd name="connsiteX36" fmla="*/ 219075 w 527050"/>
              <a:gd name="connsiteY36" fmla="*/ 431800 h 533400"/>
              <a:gd name="connsiteX37" fmla="*/ 225425 w 527050"/>
              <a:gd name="connsiteY37" fmla="*/ 384175 h 533400"/>
              <a:gd name="connsiteX38" fmla="*/ 127000 w 527050"/>
              <a:gd name="connsiteY38" fmla="*/ 336550 h 533400"/>
              <a:gd name="connsiteX39" fmla="*/ 111125 w 527050"/>
              <a:gd name="connsiteY39" fmla="*/ 285750 h 533400"/>
              <a:gd name="connsiteX40" fmla="*/ 130175 w 527050"/>
              <a:gd name="connsiteY40" fmla="*/ 241300 h 533400"/>
              <a:gd name="connsiteX41" fmla="*/ 111125 w 527050"/>
              <a:gd name="connsiteY41" fmla="*/ 209550 h 533400"/>
              <a:gd name="connsiteX42" fmla="*/ 98425 w 527050"/>
              <a:gd name="connsiteY42" fmla="*/ 228600 h 533400"/>
              <a:gd name="connsiteX43" fmla="*/ 6350 w 527050"/>
              <a:gd name="connsiteY43" fmla="*/ 19685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7050" h="533400">
                <a:moveTo>
                  <a:pt x="6350" y="196850"/>
                </a:moveTo>
                <a:lnTo>
                  <a:pt x="0" y="76200"/>
                </a:lnTo>
                <a:lnTo>
                  <a:pt x="47625" y="19050"/>
                </a:lnTo>
                <a:lnTo>
                  <a:pt x="92075" y="0"/>
                </a:lnTo>
                <a:lnTo>
                  <a:pt x="142875" y="22225"/>
                </a:lnTo>
                <a:lnTo>
                  <a:pt x="149225" y="53975"/>
                </a:lnTo>
                <a:lnTo>
                  <a:pt x="215900" y="69850"/>
                </a:lnTo>
                <a:lnTo>
                  <a:pt x="260350" y="107950"/>
                </a:lnTo>
                <a:lnTo>
                  <a:pt x="333375" y="149225"/>
                </a:lnTo>
                <a:lnTo>
                  <a:pt x="333375" y="180975"/>
                </a:lnTo>
                <a:lnTo>
                  <a:pt x="317500" y="212725"/>
                </a:lnTo>
                <a:lnTo>
                  <a:pt x="311150" y="228600"/>
                </a:lnTo>
                <a:lnTo>
                  <a:pt x="257175" y="231775"/>
                </a:lnTo>
                <a:lnTo>
                  <a:pt x="276225" y="260350"/>
                </a:lnTo>
                <a:lnTo>
                  <a:pt x="269875" y="244475"/>
                </a:lnTo>
                <a:lnTo>
                  <a:pt x="355600" y="298450"/>
                </a:lnTo>
                <a:lnTo>
                  <a:pt x="327025" y="311150"/>
                </a:lnTo>
                <a:lnTo>
                  <a:pt x="333375" y="323850"/>
                </a:lnTo>
                <a:lnTo>
                  <a:pt x="349250" y="307975"/>
                </a:lnTo>
                <a:lnTo>
                  <a:pt x="358775" y="339725"/>
                </a:lnTo>
                <a:lnTo>
                  <a:pt x="387350" y="327025"/>
                </a:lnTo>
                <a:lnTo>
                  <a:pt x="425450" y="381000"/>
                </a:lnTo>
                <a:lnTo>
                  <a:pt x="425450" y="419100"/>
                </a:lnTo>
                <a:lnTo>
                  <a:pt x="454025" y="412750"/>
                </a:lnTo>
                <a:lnTo>
                  <a:pt x="501650" y="450850"/>
                </a:lnTo>
                <a:lnTo>
                  <a:pt x="527050" y="469900"/>
                </a:lnTo>
                <a:lnTo>
                  <a:pt x="508000" y="485775"/>
                </a:lnTo>
                <a:lnTo>
                  <a:pt x="508000" y="530225"/>
                </a:lnTo>
                <a:lnTo>
                  <a:pt x="460375" y="533400"/>
                </a:lnTo>
                <a:lnTo>
                  <a:pt x="425450" y="520700"/>
                </a:lnTo>
                <a:lnTo>
                  <a:pt x="438150" y="454025"/>
                </a:lnTo>
                <a:lnTo>
                  <a:pt x="415925" y="523875"/>
                </a:lnTo>
                <a:lnTo>
                  <a:pt x="381000" y="511175"/>
                </a:lnTo>
                <a:lnTo>
                  <a:pt x="339725" y="444500"/>
                </a:lnTo>
                <a:lnTo>
                  <a:pt x="273050" y="450850"/>
                </a:lnTo>
                <a:lnTo>
                  <a:pt x="260350" y="425450"/>
                </a:lnTo>
                <a:lnTo>
                  <a:pt x="219075" y="431800"/>
                </a:lnTo>
                <a:lnTo>
                  <a:pt x="225425" y="384175"/>
                </a:lnTo>
                <a:lnTo>
                  <a:pt x="127000" y="336550"/>
                </a:lnTo>
                <a:lnTo>
                  <a:pt x="111125" y="285750"/>
                </a:lnTo>
                <a:lnTo>
                  <a:pt x="130175" y="241300"/>
                </a:lnTo>
                <a:lnTo>
                  <a:pt x="111125" y="209550"/>
                </a:lnTo>
                <a:lnTo>
                  <a:pt x="98425" y="228600"/>
                </a:lnTo>
                <a:lnTo>
                  <a:pt x="6350" y="196850"/>
                </a:lnTo>
                <a:close/>
              </a:path>
            </a:pathLst>
          </a:custGeom>
          <a:noFill/>
          <a:ln w="952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4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30" grpId="0"/>
      <p:bldP spid="10" grpId="0" animBg="1"/>
      <p:bldP spid="32" grpId="0" animBg="1"/>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steps</a:t>
            </a:r>
            <a:endParaRPr/>
          </a:p>
        </p:txBody>
      </p:sp>
      <p:sp>
        <p:nvSpPr>
          <p:cNvPr id="136" name="Google Shape;136;p22"/>
          <p:cNvSpPr txBox="1">
            <a:spLocks noGrp="1"/>
          </p:cNvSpPr>
          <p:nvPr>
            <p:ph type="body" idx="1"/>
          </p:nvPr>
        </p:nvSpPr>
        <p:spPr>
          <a:xfrm>
            <a:off x="311700" y="1152475"/>
            <a:ext cx="8214600" cy="3416400"/>
          </a:xfrm>
          <a:prstGeom prst="rect">
            <a:avLst/>
          </a:prstGeom>
        </p:spPr>
        <p:txBody>
          <a:bodyPr spcFirstLastPara="1" wrap="square" lIns="91425" tIns="91425" rIns="91425" bIns="91425" anchor="t" anchorCtr="0">
            <a:normAutofit/>
          </a:bodyPr>
          <a:lstStyle/>
          <a:p>
            <a:pPr>
              <a:spcAft>
                <a:spcPts val="600"/>
              </a:spcAft>
              <a:buFont typeface="Wingdings" pitchFamily="2" charset="2"/>
              <a:buChar char="§"/>
            </a:pPr>
            <a:r>
              <a:rPr lang="en" dirty="0"/>
              <a:t>What lake or catchment characteristics determine the strength of ecological memory for air temperatures and nutrient inputs?</a:t>
            </a:r>
          </a:p>
          <a:p>
            <a:pPr>
              <a:spcAft>
                <a:spcPts val="600"/>
              </a:spcAft>
              <a:buFont typeface="Wingdings" pitchFamily="2" charset="2"/>
              <a:buChar char="§"/>
            </a:pPr>
            <a:r>
              <a:rPr lang="en" dirty="0"/>
              <a:t>What is the relative importance of climate and land use in shaping water quality?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 name="Rectangle 4">
            <a:extLst>
              <a:ext uri="{FF2B5EF4-FFF2-40B4-BE49-F238E27FC236}">
                <a16:creationId xmlns:a16="http://schemas.microsoft.com/office/drawing/2014/main" id="{96E2E649-462B-05A7-5E24-305FCD84B12A}"/>
              </a:ext>
            </a:extLst>
          </p:cNvPr>
          <p:cNvSpPr/>
          <p:nvPr/>
        </p:nvSpPr>
        <p:spPr>
          <a:xfrm>
            <a:off x="5013960" y="0"/>
            <a:ext cx="4130040"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F2C6ED-24D8-3989-FB09-B0323CEF547C}"/>
              </a:ext>
            </a:extLst>
          </p:cNvPr>
          <p:cNvSpPr/>
          <p:nvPr/>
        </p:nvSpPr>
        <p:spPr>
          <a:xfrm>
            <a:off x="5216578" y="174117"/>
            <a:ext cx="3724805" cy="2397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Google Shape;143;p23"/>
          <p:cNvPicPr preferRelativeResize="0"/>
          <p:nvPr/>
        </p:nvPicPr>
        <p:blipFill>
          <a:blip r:embed="rId3"/>
          <a:srcRect/>
          <a:stretch/>
        </p:blipFill>
        <p:spPr>
          <a:xfrm>
            <a:off x="5621063" y="315707"/>
            <a:ext cx="2915829" cy="2153874"/>
          </a:xfrm>
          <a:prstGeom prst="rect">
            <a:avLst/>
          </a:prstGeom>
          <a:noFill/>
          <a:ln>
            <a:noFill/>
          </a:ln>
        </p:spPr>
      </p:pic>
      <p:sp>
        <p:nvSpPr>
          <p:cNvPr id="7" name="Rectangle 6">
            <a:extLst>
              <a:ext uri="{FF2B5EF4-FFF2-40B4-BE49-F238E27FC236}">
                <a16:creationId xmlns:a16="http://schemas.microsoft.com/office/drawing/2014/main" id="{4A1893F0-2D08-A4DB-3907-C71C5F1D8A80}"/>
              </a:ext>
            </a:extLst>
          </p:cNvPr>
          <p:cNvSpPr/>
          <p:nvPr/>
        </p:nvSpPr>
        <p:spPr>
          <a:xfrm>
            <a:off x="5216576" y="2745867"/>
            <a:ext cx="3724805" cy="22235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Google Shape;142;p23"/>
          <p:cNvSpPr txBox="1">
            <a:spLocks noGrp="1"/>
          </p:cNvSpPr>
          <p:nvPr>
            <p:ph type="body" idx="1"/>
          </p:nvPr>
        </p:nvSpPr>
        <p:spPr>
          <a:xfrm>
            <a:off x="67944" y="0"/>
            <a:ext cx="4946016" cy="3416400"/>
          </a:xfrm>
          <a:prstGeom prst="rect">
            <a:avLst/>
          </a:prstGeom>
        </p:spPr>
        <p:txBody>
          <a:bodyPr spcFirstLastPara="1" wrap="square" lIns="91425" tIns="91425" rIns="91425" bIns="91425" anchor="t" anchorCtr="0">
            <a:normAutofit/>
          </a:bodyPr>
          <a:lstStyle/>
          <a:p>
            <a:pPr>
              <a:lnSpc>
                <a:spcPct val="100000"/>
              </a:lnSpc>
              <a:spcAft>
                <a:spcPts val="1200"/>
              </a:spcAft>
              <a:buFont typeface="Wingdings" pitchFamily="2" charset="2"/>
              <a:buChar char="§"/>
            </a:pPr>
            <a:r>
              <a:rPr lang="en" dirty="0"/>
              <a:t>Ecological memory shapes water quality dynamics, both within and across years</a:t>
            </a:r>
            <a:endParaRPr dirty="0"/>
          </a:p>
          <a:p>
            <a:pPr>
              <a:lnSpc>
                <a:spcPct val="100000"/>
              </a:lnSpc>
              <a:spcAft>
                <a:spcPts val="1200"/>
              </a:spcAft>
              <a:buFont typeface="Wingdings" pitchFamily="2" charset="2"/>
              <a:buChar char="§"/>
            </a:pPr>
            <a:r>
              <a:rPr lang="en" dirty="0"/>
              <a:t>Spring air temperature is a key determinant of summer bottom-water </a:t>
            </a:r>
            <a:r>
              <a:rPr lang="en" dirty="0" err="1"/>
              <a:t>tem</a:t>
            </a:r>
            <a:r>
              <a:rPr lang="en-US" dirty="0"/>
              <a:t>pe</a:t>
            </a:r>
            <a:r>
              <a:rPr lang="en" dirty="0" err="1"/>
              <a:t>rature</a:t>
            </a:r>
            <a:r>
              <a:rPr lang="en" dirty="0"/>
              <a:t> and dissolved oxygen</a:t>
            </a:r>
            <a:endParaRPr dirty="0"/>
          </a:p>
          <a:p>
            <a:pPr>
              <a:lnSpc>
                <a:spcPct val="100000"/>
              </a:lnSpc>
              <a:spcAft>
                <a:spcPts val="1200"/>
              </a:spcAft>
              <a:buFont typeface="Wingdings" pitchFamily="2" charset="2"/>
              <a:buChar char="§"/>
            </a:pPr>
            <a:r>
              <a:rPr lang="en" dirty="0"/>
              <a:t>Effects of nutrient loading are difficult to identify within and across lakes, potentially due to ecological memory effects</a:t>
            </a:r>
            <a:endParaRPr dirty="0"/>
          </a:p>
        </p:txBody>
      </p:sp>
      <p:pic>
        <p:nvPicPr>
          <p:cNvPr id="13" name="Picture 12">
            <a:extLst>
              <a:ext uri="{FF2B5EF4-FFF2-40B4-BE49-F238E27FC236}">
                <a16:creationId xmlns:a16="http://schemas.microsoft.com/office/drawing/2014/main" id="{90F4194F-94D0-3ADA-19D1-28986C30D561}"/>
              </a:ext>
            </a:extLst>
          </p:cNvPr>
          <p:cNvPicPr>
            <a:picLocks noChangeAspect="1"/>
          </p:cNvPicPr>
          <p:nvPr/>
        </p:nvPicPr>
        <p:blipFill>
          <a:blip r:embed="rId4"/>
          <a:stretch>
            <a:fillRect/>
          </a:stretch>
        </p:blipFill>
        <p:spPr>
          <a:xfrm>
            <a:off x="5323729" y="2815509"/>
            <a:ext cx="3553259" cy="2138153"/>
          </a:xfrm>
          <a:prstGeom prst="rect">
            <a:avLst/>
          </a:prstGeom>
        </p:spPr>
      </p:pic>
      <p:pic>
        <p:nvPicPr>
          <p:cNvPr id="3" name="Picture 2">
            <a:extLst>
              <a:ext uri="{FF2B5EF4-FFF2-40B4-BE49-F238E27FC236}">
                <a16:creationId xmlns:a16="http://schemas.microsoft.com/office/drawing/2014/main" id="{1962D226-91AA-FA3D-39B5-53AB5C03AC12}"/>
              </a:ext>
            </a:extLst>
          </p:cNvPr>
          <p:cNvPicPr>
            <a:picLocks noChangeAspect="1"/>
          </p:cNvPicPr>
          <p:nvPr/>
        </p:nvPicPr>
        <p:blipFill>
          <a:blip r:embed="rId5"/>
          <a:stretch>
            <a:fillRect/>
          </a:stretch>
        </p:blipFill>
        <p:spPr>
          <a:xfrm>
            <a:off x="585194" y="2797744"/>
            <a:ext cx="3794654" cy="2177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35" name="Picture 2" descr="Wisconsin DNR to hold Lake Superior management virtual meeting June 23">
            <a:extLst>
              <a:ext uri="{FF2B5EF4-FFF2-40B4-BE49-F238E27FC236}">
                <a16:creationId xmlns:a16="http://schemas.microsoft.com/office/drawing/2014/main" id="{AB0B57C6-97EF-E8A2-7C45-B65ADBA8719B}"/>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54122" y="288750"/>
            <a:ext cx="1840142" cy="12894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New Hampshire Department of Environmental Services | New Hampshire Coastal  Adaptation Workgroup">
            <a:extLst>
              <a:ext uri="{FF2B5EF4-FFF2-40B4-BE49-F238E27FC236}">
                <a16:creationId xmlns:a16="http://schemas.microsoft.com/office/drawing/2014/main" id="{B27417B0-5305-E7CD-2C33-FB2991403E6F}"/>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387862" y="3695674"/>
            <a:ext cx="2542032" cy="13165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Communications phone call for Lake Stewards of Maine - Volunteer Lake  Monitoring Program">
            <a:extLst>
              <a:ext uri="{FF2B5EF4-FFF2-40B4-BE49-F238E27FC236}">
                <a16:creationId xmlns:a16="http://schemas.microsoft.com/office/drawing/2014/main" id="{3A80A95D-0945-A0DD-D1B6-EF173204AAE0}"/>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416574" y="1949986"/>
            <a:ext cx="1681555" cy="165057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Members of the Carey Lab posing to celebrate our summer undergraduates' last day in the lab!">
            <a:extLst>
              <a:ext uri="{FF2B5EF4-FFF2-40B4-BE49-F238E27FC236}">
                <a16:creationId xmlns:a16="http://schemas.microsoft.com/office/drawing/2014/main" id="{C8AE2833-B380-7639-2197-E3987D99A875}"/>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630453" y="351841"/>
            <a:ext cx="3005507" cy="212814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CC572FCB-15EA-8F12-85DE-F4FD2CB2E3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279" t="-4445" b="-3332"/>
          <a:stretch/>
        </p:blipFill>
        <p:spPr bwMode="auto">
          <a:xfrm>
            <a:off x="6462218" y="2555042"/>
            <a:ext cx="2265208" cy="2588458"/>
          </a:xfrm>
          <a:prstGeom prst="rect">
            <a:avLst/>
          </a:prstGeom>
          <a:solidFill>
            <a:schemeClr val="bg1"/>
          </a:solidFill>
        </p:spPr>
      </p:pic>
      <p:sp>
        <p:nvSpPr>
          <p:cNvPr id="40" name="TextBox 39">
            <a:extLst>
              <a:ext uri="{FF2B5EF4-FFF2-40B4-BE49-F238E27FC236}">
                <a16:creationId xmlns:a16="http://schemas.microsoft.com/office/drawing/2014/main" id="{6D9C42B3-82E3-51C0-C434-D3C35C87B946}"/>
              </a:ext>
            </a:extLst>
          </p:cNvPr>
          <p:cNvSpPr txBox="1"/>
          <p:nvPr/>
        </p:nvSpPr>
        <p:spPr>
          <a:xfrm>
            <a:off x="2459605" y="209297"/>
            <a:ext cx="3005507" cy="1631216"/>
          </a:xfrm>
          <a:prstGeom prst="rect">
            <a:avLst/>
          </a:prstGeom>
          <a:noFill/>
        </p:spPr>
        <p:txBody>
          <a:bodyPr wrap="square" rtlCol="0">
            <a:spAutoFit/>
          </a:bodyPr>
          <a:lstStyle/>
          <a:p>
            <a:pPr algn="ctr"/>
            <a:r>
              <a:rPr lang="en-US" sz="2000" b="1" dirty="0"/>
              <a:t>Many thanks to collaborators, data contributors, and funding sources for enabling this work!</a:t>
            </a:r>
          </a:p>
        </p:txBody>
      </p:sp>
      <p:pic>
        <p:nvPicPr>
          <p:cNvPr id="41" name="Picture 4" descr="National Science Foundation - Wikipedia">
            <a:extLst>
              <a:ext uri="{FF2B5EF4-FFF2-40B4-BE49-F238E27FC236}">
                <a16:creationId xmlns:a16="http://schemas.microsoft.com/office/drawing/2014/main" id="{A0BF3997-717D-97A8-5AFE-0374851564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2132" y="1964562"/>
            <a:ext cx="1514519" cy="15222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Poster Printing | it.ictas | Virginia Tech">
            <a:extLst>
              <a:ext uri="{FF2B5EF4-FFF2-40B4-BE49-F238E27FC236}">
                <a16:creationId xmlns:a16="http://schemas.microsoft.com/office/drawing/2014/main" id="{0C4C393E-9328-F091-401F-ACDAE301DE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1523" y="1754681"/>
            <a:ext cx="3644280" cy="192226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Virginia Tech College of Science - YouTube">
            <a:extLst>
              <a:ext uri="{FF2B5EF4-FFF2-40B4-BE49-F238E27FC236}">
                <a16:creationId xmlns:a16="http://schemas.microsoft.com/office/drawing/2014/main" id="{02D99507-ECC3-00FF-B7D6-8631E4CE162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536" b="29077"/>
          <a:stretch/>
        </p:blipFill>
        <p:spPr bwMode="auto">
          <a:xfrm>
            <a:off x="3242952" y="3591111"/>
            <a:ext cx="2834546" cy="12865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78D1F4-D7F2-3506-E882-DA5D98B9BA1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75266" cy="5143500"/>
          </a:xfrm>
          <a:prstGeom prst="rect">
            <a:avLst/>
          </a:prstGeom>
        </p:spPr>
      </p:pic>
      <p:sp>
        <p:nvSpPr>
          <p:cNvPr id="3" name="Rectangle 2">
            <a:extLst>
              <a:ext uri="{FF2B5EF4-FFF2-40B4-BE49-F238E27FC236}">
                <a16:creationId xmlns:a16="http://schemas.microsoft.com/office/drawing/2014/main" id="{A938E798-EC2B-D321-4BBC-1054802D2D1A}"/>
              </a:ext>
            </a:extLst>
          </p:cNvPr>
          <p:cNvSpPr/>
          <p:nvPr/>
        </p:nvSpPr>
        <p:spPr>
          <a:xfrm>
            <a:off x="0" y="4450622"/>
            <a:ext cx="9175266" cy="6928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Box 4">
            <a:extLst>
              <a:ext uri="{FF2B5EF4-FFF2-40B4-BE49-F238E27FC236}">
                <a16:creationId xmlns:a16="http://schemas.microsoft.com/office/drawing/2014/main" id="{5958BBC9-E3B0-4ABF-0BC1-8A507B34C622}"/>
              </a:ext>
            </a:extLst>
          </p:cNvPr>
          <p:cNvSpPr txBox="1"/>
          <p:nvPr/>
        </p:nvSpPr>
        <p:spPr>
          <a:xfrm>
            <a:off x="1751444" y="4670103"/>
            <a:ext cx="1497526" cy="307777"/>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6" name="TextBox 5">
            <a:extLst>
              <a:ext uri="{FF2B5EF4-FFF2-40B4-BE49-F238E27FC236}">
                <a16:creationId xmlns:a16="http://schemas.microsoft.com/office/drawing/2014/main" id="{A7A3724C-C1CB-FF2F-7B09-05ED08F42309}"/>
              </a:ext>
            </a:extLst>
          </p:cNvPr>
          <p:cNvSpPr txBox="1"/>
          <p:nvPr/>
        </p:nvSpPr>
        <p:spPr>
          <a:xfrm>
            <a:off x="4295608" y="4670103"/>
            <a:ext cx="1269899" cy="307777"/>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8" name="Picture 7">
            <a:extLst>
              <a:ext uri="{FF2B5EF4-FFF2-40B4-BE49-F238E27FC236}">
                <a16:creationId xmlns:a16="http://schemas.microsoft.com/office/drawing/2014/main" id="{7378442E-FBE3-F741-2F56-6404167D06A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142247" y="4500910"/>
            <a:ext cx="531680" cy="531680"/>
          </a:xfrm>
          <a:prstGeom prst="rect">
            <a:avLst/>
          </a:prstGeom>
        </p:spPr>
      </p:pic>
      <p:pic>
        <p:nvPicPr>
          <p:cNvPr id="1026" name="Picture 2">
            <a:extLst>
              <a:ext uri="{FF2B5EF4-FFF2-40B4-BE49-F238E27FC236}">
                <a16:creationId xmlns:a16="http://schemas.microsoft.com/office/drawing/2014/main" id="{59C7E8ED-589C-940A-54E2-EF8FAB671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3106" y="4542550"/>
            <a:ext cx="531680" cy="5316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D2CDFAE-5CAD-9F1C-155A-A5CD33D7F4C3}"/>
              </a:ext>
            </a:extLst>
          </p:cNvPr>
          <p:cNvSpPr txBox="1"/>
          <p:nvPr/>
        </p:nvSpPr>
        <p:spPr>
          <a:xfrm>
            <a:off x="6669854" y="4670103"/>
            <a:ext cx="1909497" cy="307777"/>
          </a:xfrm>
          <a:prstGeom prst="rect">
            <a:avLst/>
          </a:prstGeom>
          <a:noFill/>
        </p:spPr>
        <p:txBody>
          <a:bodyPr wrap="none" rtlCol="0">
            <a:spAutoFit/>
          </a:bodyPr>
          <a:lstStyle>
            <a:defPPr marR="0" lvl="0" algn="l" rtl="0">
              <a:lnSpc>
                <a:spcPct val="100000"/>
              </a:lnSpc>
              <a:spcBef>
                <a:spcPts val="0"/>
              </a:spcBef>
              <a:spcAft>
                <a:spcPts val="0"/>
              </a:spcAft>
            </a:defPPr>
            <a:lvl1pPr>
              <a:defRPr sz="1050">
                <a:solidFill>
                  <a:schemeClr val="bg1"/>
                </a:solidFill>
                <a:latin typeface="Century Gothic" panose="020B0502020202020204" pitchFamily="34" charset="0"/>
              </a:defRPr>
            </a:lvl1pPr>
          </a:lstStyle>
          <a:p>
            <a:r>
              <a:rPr lang="en-US" sz="1400" dirty="0"/>
              <a:t>@</a:t>
            </a:r>
            <a:r>
              <a:rPr lang="en-US" sz="1400" dirty="0" err="1"/>
              <a:t>aslewis.bsky.social</a:t>
            </a:r>
            <a:endParaRPr lang="en-US" sz="1400" dirty="0"/>
          </a:p>
        </p:txBody>
      </p:sp>
      <p:pic>
        <p:nvPicPr>
          <p:cNvPr id="1028" name="Picture 4" descr="Bluesky - Apps on Google Play">
            <a:extLst>
              <a:ext uri="{FF2B5EF4-FFF2-40B4-BE49-F238E27FC236}">
                <a16:creationId xmlns:a16="http://schemas.microsoft.com/office/drawing/2014/main" id="{3E3B30D6-A5A7-5B1A-B718-889944E436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043" y="4542549"/>
            <a:ext cx="531681" cy="5316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DFE10F0-5ADB-0AD6-E105-6145397F6C49}"/>
              </a:ext>
            </a:extLst>
          </p:cNvPr>
          <p:cNvPicPr>
            <a:picLocks noChangeAspect="1"/>
          </p:cNvPicPr>
          <p:nvPr/>
        </p:nvPicPr>
        <p:blipFill>
          <a:blip r:embed="rId8"/>
          <a:stretch>
            <a:fillRect/>
          </a:stretch>
        </p:blipFill>
        <p:spPr>
          <a:xfrm>
            <a:off x="1041888" y="225738"/>
            <a:ext cx="7060223" cy="3999147"/>
          </a:xfrm>
          <a:prstGeom prst="rect">
            <a:avLst/>
          </a:prstGeom>
          <a:solidFill>
            <a:schemeClr val="lt1"/>
          </a:solidFill>
        </p:spPr>
      </p:pic>
    </p:spTree>
    <p:extLst>
      <p:ext uri="{BB962C8B-B14F-4D97-AF65-F5344CB8AC3E}">
        <p14:creationId xmlns:p14="http://schemas.microsoft.com/office/powerpoint/2010/main" val="422828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8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60;p14">
            <a:extLst>
              <a:ext uri="{FF2B5EF4-FFF2-40B4-BE49-F238E27FC236}">
                <a16:creationId xmlns:a16="http://schemas.microsoft.com/office/drawing/2014/main" id="{9A7B6CEF-D0A3-A680-3B06-C67551A2472B}"/>
              </a:ext>
            </a:extLst>
          </p:cNvPr>
          <p:cNvSpPr txBox="1">
            <a:spLocks noGrp="1"/>
          </p:cNvSpPr>
          <p:nvPr>
            <p:ph type="title"/>
          </p:nvPr>
        </p:nvSpPr>
        <p:spPr>
          <a:xfrm>
            <a:off x="311700" y="445025"/>
            <a:ext cx="8520600" cy="9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ct val="44594"/>
              <a:buNone/>
            </a:pPr>
            <a:r>
              <a:rPr lang="en" sz="2400" dirty="0"/>
              <a:t>Ecological memory of climate and land use may shape water quality over multiple timescales</a:t>
            </a:r>
            <a:endParaRPr sz="2400" dirty="0"/>
          </a:p>
        </p:txBody>
      </p:sp>
      <p:pic>
        <p:nvPicPr>
          <p:cNvPr id="5" name="Picture 4">
            <a:extLst>
              <a:ext uri="{FF2B5EF4-FFF2-40B4-BE49-F238E27FC236}">
                <a16:creationId xmlns:a16="http://schemas.microsoft.com/office/drawing/2014/main" id="{FBC5A7D2-FFDC-4ACC-0C7B-69F94B2DBFC6}"/>
              </a:ext>
            </a:extLst>
          </p:cNvPr>
          <p:cNvPicPr>
            <a:picLocks noChangeAspect="1"/>
          </p:cNvPicPr>
          <p:nvPr/>
        </p:nvPicPr>
        <p:blipFill>
          <a:blip r:embed="rId3"/>
          <a:stretch>
            <a:fillRect/>
          </a:stretch>
        </p:blipFill>
        <p:spPr>
          <a:xfrm>
            <a:off x="765280" y="1586975"/>
            <a:ext cx="5422900" cy="3111500"/>
          </a:xfrm>
          <a:prstGeom prst="rect">
            <a:avLst/>
          </a:prstGeom>
        </p:spPr>
      </p:pic>
      <p:pic>
        <p:nvPicPr>
          <p:cNvPr id="2052" name="Picture 4" descr="clock&quot; Icon - Download for free – Iconduck">
            <a:extLst>
              <a:ext uri="{FF2B5EF4-FFF2-40B4-BE49-F238E27FC236}">
                <a16:creationId xmlns:a16="http://schemas.microsoft.com/office/drawing/2014/main" id="{B91DF365-6656-2E6E-EAAC-03D0C372F24A}"/>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86614" y="1586975"/>
            <a:ext cx="1092106" cy="10921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AF1DBE-0FB2-E1F7-4EC7-383AEE9DEEE3}"/>
              </a:ext>
            </a:extLst>
          </p:cNvPr>
          <p:cNvSpPr txBox="1"/>
          <p:nvPr/>
        </p:nvSpPr>
        <p:spPr>
          <a:xfrm>
            <a:off x="7022990" y="2729387"/>
            <a:ext cx="1619354" cy="523220"/>
          </a:xfrm>
          <a:prstGeom prst="rect">
            <a:avLst/>
          </a:prstGeom>
          <a:noFill/>
        </p:spPr>
        <p:txBody>
          <a:bodyPr wrap="none" rtlCol="0">
            <a:spAutoFit/>
          </a:bodyPr>
          <a:lstStyle/>
          <a:p>
            <a:pPr algn="ctr"/>
            <a:r>
              <a:rPr lang="en-US" b="1" dirty="0">
                <a:latin typeface="Calibri" panose="020F0502020204030204" pitchFamily="34" charset="0"/>
                <a:cs typeface="Calibri" panose="020F0502020204030204" pitchFamily="34" charset="0"/>
              </a:rPr>
              <a:t>Ecological memory</a:t>
            </a:r>
          </a:p>
          <a:p>
            <a:pPr algn="ctr"/>
            <a:r>
              <a:rPr lang="en-US" dirty="0">
                <a:latin typeface="Calibri" panose="020F0502020204030204" pitchFamily="34" charset="0"/>
                <a:cs typeface="Calibri" panose="020F0502020204030204" pitchFamily="34" charset="0"/>
              </a:rPr>
              <a:t>seasons </a:t>
            </a:r>
            <a:r>
              <a:rPr lang="en-US" dirty="0">
                <a:latin typeface="Calibri" panose="020F0502020204030204" pitchFamily="34" charset="0"/>
                <a:cs typeface="Calibri" panose="020F0502020204030204" pitchFamily="34" charset="0"/>
                <a:sym typeface="Wingdings" pitchFamily="2" charset="2"/>
              </a:rPr>
              <a:t> decades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17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40424" y="1245726"/>
            <a:ext cx="6312161" cy="3366468"/>
          </a:xfrm>
          <a:prstGeom prst="rect">
            <a:avLst/>
          </a:prstGeom>
          <a:noFill/>
          <a:ln>
            <a:noFill/>
          </a:ln>
        </p:spPr>
      </p:pic>
      <p:sp>
        <p:nvSpPr>
          <p:cNvPr id="68" name="Google Shape;68;p15"/>
          <p:cNvSpPr txBox="1">
            <a:spLocks noGrp="1"/>
          </p:cNvSpPr>
          <p:nvPr>
            <p:ph type="title"/>
          </p:nvPr>
        </p:nvSpPr>
        <p:spPr>
          <a:xfrm>
            <a:off x="311700" y="24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dirty="0"/>
              <a:t>We synthesized data from &gt;650 lakes to characterize memory effects of both climate and land use</a:t>
            </a:r>
            <a:endParaRPr sz="2220" dirty="0"/>
          </a:p>
        </p:txBody>
      </p:sp>
      <p:sp>
        <p:nvSpPr>
          <p:cNvPr id="69" name="Google Shape;69;p15"/>
          <p:cNvSpPr txBox="1"/>
          <p:nvPr/>
        </p:nvSpPr>
        <p:spPr>
          <a:xfrm>
            <a:off x="0" y="1198875"/>
            <a:ext cx="369900" cy="310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70" name="Google Shape;70;p15"/>
          <p:cNvSpPr txBox="1"/>
          <p:nvPr/>
        </p:nvSpPr>
        <p:spPr>
          <a:xfrm>
            <a:off x="6435873" y="1390350"/>
            <a:ext cx="2396427" cy="1181400"/>
          </a:xfrm>
          <a:prstGeom prst="rect">
            <a:avLst/>
          </a:prstGeom>
          <a:noFill/>
          <a:ln>
            <a:noFill/>
          </a:ln>
        </p:spPr>
        <p:txBody>
          <a:bodyPr spcFirstLastPara="1" wrap="square" lIns="91425" tIns="91425" rIns="91425" bIns="91425" anchor="t" anchorCtr="0">
            <a:noAutofit/>
          </a:bodyPr>
          <a:lstStyle/>
          <a:p>
            <a:pPr marL="412750" lvl="0" indent="-285750" algn="l" rtl="0">
              <a:lnSpc>
                <a:spcPct val="100000"/>
              </a:lnSpc>
              <a:spcBef>
                <a:spcPts val="0"/>
              </a:spcBef>
              <a:spcAft>
                <a:spcPts val="0"/>
              </a:spcAft>
              <a:buClr>
                <a:schemeClr val="dk1"/>
              </a:buClr>
              <a:buSzPts val="1600"/>
              <a:buFont typeface="Arial" panose="020B0604020202020204" pitchFamily="34" charset="0"/>
              <a:buChar char="•"/>
            </a:pPr>
            <a:r>
              <a:rPr lang="en" sz="1600" dirty="0">
                <a:solidFill>
                  <a:schemeClr val="tx1">
                    <a:lumMod val="50000"/>
                    <a:lumOff val="50000"/>
                  </a:schemeClr>
                </a:solidFill>
                <a:latin typeface="Calibri"/>
                <a:ea typeface="Calibri"/>
                <a:cs typeface="Calibri"/>
                <a:sym typeface="Calibri"/>
              </a:rPr>
              <a:t>Temperate stratified lakes in 18 countries</a:t>
            </a:r>
            <a:endParaRPr sz="1600" dirty="0">
              <a:solidFill>
                <a:schemeClr val="tx1">
                  <a:lumMod val="50000"/>
                  <a:lumOff val="50000"/>
                </a:schemeClr>
              </a:solidFill>
              <a:latin typeface="Calibri"/>
              <a:ea typeface="Calibri"/>
              <a:cs typeface="Calibri"/>
              <a:sym typeface="Calibri"/>
            </a:endParaRPr>
          </a:p>
          <a:p>
            <a:pPr marL="412750" lvl="0" indent="-285750" algn="l" rtl="0">
              <a:lnSpc>
                <a:spcPct val="100000"/>
              </a:lnSpc>
              <a:spcBef>
                <a:spcPts val="0"/>
              </a:spcBef>
              <a:spcAft>
                <a:spcPts val="0"/>
              </a:spcAft>
              <a:buClr>
                <a:schemeClr val="dk1"/>
              </a:buClr>
              <a:buSzPts val="1600"/>
              <a:buFont typeface="Arial" panose="020B0604020202020204" pitchFamily="34" charset="0"/>
              <a:buChar char="•"/>
            </a:pPr>
            <a:r>
              <a:rPr lang="en" sz="1600" dirty="0">
                <a:solidFill>
                  <a:schemeClr val="tx1">
                    <a:lumMod val="50000"/>
                    <a:lumOff val="50000"/>
                  </a:schemeClr>
                </a:solidFill>
                <a:latin typeface="Calibri"/>
                <a:ea typeface="Calibri"/>
                <a:cs typeface="Calibri"/>
                <a:sym typeface="Calibri"/>
              </a:rPr>
              <a:t>Median of 30 years of data at each lake</a:t>
            </a:r>
            <a:endParaRPr sz="1600" dirty="0">
              <a:solidFill>
                <a:schemeClr val="tx1">
                  <a:lumMod val="50000"/>
                  <a:lumOff val="50000"/>
                </a:schemeClr>
              </a:solidFill>
              <a:latin typeface="Calibri"/>
              <a:ea typeface="Calibri"/>
              <a:cs typeface="Calibri"/>
              <a:sym typeface="Calibri"/>
            </a:endParaRPr>
          </a:p>
        </p:txBody>
      </p:sp>
      <p:sp>
        <p:nvSpPr>
          <p:cNvPr id="73" name="Google Shape;73;p15"/>
          <p:cNvSpPr txBox="1"/>
          <p:nvPr/>
        </p:nvSpPr>
        <p:spPr>
          <a:xfrm>
            <a:off x="5006609" y="4409855"/>
            <a:ext cx="1586400" cy="4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2"/>
                </a:solidFill>
              </a:rPr>
              <a:t>Lewis et al. 2024 </a:t>
            </a:r>
            <a:r>
              <a:rPr lang="en" sz="1100" i="1" dirty="0">
                <a:solidFill>
                  <a:schemeClr val="dk2"/>
                </a:solidFill>
              </a:rPr>
              <a:t>GCB</a:t>
            </a:r>
            <a:endParaRPr sz="1100" i="1" dirty="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5" name="Google Shape;85;p16"/>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pic>
        <p:nvPicPr>
          <p:cNvPr id="3" name="Picture 2">
            <a:extLst>
              <a:ext uri="{FF2B5EF4-FFF2-40B4-BE49-F238E27FC236}">
                <a16:creationId xmlns:a16="http://schemas.microsoft.com/office/drawing/2014/main" id="{A21FBFB4-A484-B164-3767-C45D58298E49}"/>
              </a:ext>
            </a:extLst>
          </p:cNvPr>
          <p:cNvPicPr>
            <a:picLocks noChangeAspect="1"/>
          </p:cNvPicPr>
          <p:nvPr/>
        </p:nvPicPr>
        <p:blipFill>
          <a:blip r:embed="rId3"/>
          <a:stretch>
            <a:fillRect/>
          </a:stretch>
        </p:blipFill>
        <p:spPr>
          <a:xfrm>
            <a:off x="107390" y="1382983"/>
            <a:ext cx="4594377" cy="3393789"/>
          </a:xfrm>
          <a:prstGeom prst="rect">
            <a:avLst/>
          </a:prstGeom>
        </p:spPr>
      </p:pic>
      <p:sp>
        <p:nvSpPr>
          <p:cNvPr id="13" name="Title 12">
            <a:extLst>
              <a:ext uri="{FF2B5EF4-FFF2-40B4-BE49-F238E27FC236}">
                <a16:creationId xmlns:a16="http://schemas.microsoft.com/office/drawing/2014/main" id="{3107DE7E-8162-17BB-9CB8-03A1A848E1E8}"/>
              </a:ext>
            </a:extLst>
          </p:cNvPr>
          <p:cNvSpPr>
            <a:spLocks noGrp="1"/>
          </p:cNvSpPr>
          <p:nvPr>
            <p:ph type="title"/>
          </p:nvPr>
        </p:nvSpPr>
        <p:spPr/>
        <p:txBody>
          <a:bodyPr>
            <a:normAutofit fontScale="90000"/>
          </a:bodyPr>
          <a:lstStyle/>
          <a:p>
            <a:r>
              <a:rPr lang="en-US" dirty="0"/>
              <a:t>Ecological memory of seasonal air temperature change</a:t>
            </a:r>
          </a:p>
        </p:txBody>
      </p:sp>
    </p:spTree>
    <p:extLst>
      <p:ext uri="{BB962C8B-B14F-4D97-AF65-F5344CB8AC3E}">
        <p14:creationId xmlns:p14="http://schemas.microsoft.com/office/powerpoint/2010/main" val="104223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5" name="Google Shape;85;p16"/>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pic>
        <p:nvPicPr>
          <p:cNvPr id="3" name="Picture 2">
            <a:extLst>
              <a:ext uri="{FF2B5EF4-FFF2-40B4-BE49-F238E27FC236}">
                <a16:creationId xmlns:a16="http://schemas.microsoft.com/office/drawing/2014/main" id="{A21FBFB4-A484-B164-3767-C45D58298E49}"/>
              </a:ext>
            </a:extLst>
          </p:cNvPr>
          <p:cNvPicPr>
            <a:picLocks noChangeAspect="1"/>
          </p:cNvPicPr>
          <p:nvPr/>
        </p:nvPicPr>
        <p:blipFill>
          <a:blip r:embed="rId3"/>
          <a:srcRect/>
          <a:stretch/>
        </p:blipFill>
        <p:spPr>
          <a:xfrm>
            <a:off x="107390" y="1382983"/>
            <a:ext cx="4594377" cy="3393788"/>
          </a:xfrm>
          <a:prstGeom prst="rect">
            <a:avLst/>
          </a:prstGeom>
        </p:spPr>
      </p:pic>
      <p:sp>
        <p:nvSpPr>
          <p:cNvPr id="13" name="Title 12">
            <a:extLst>
              <a:ext uri="{FF2B5EF4-FFF2-40B4-BE49-F238E27FC236}">
                <a16:creationId xmlns:a16="http://schemas.microsoft.com/office/drawing/2014/main" id="{3107DE7E-8162-17BB-9CB8-03A1A848E1E8}"/>
              </a:ext>
            </a:extLst>
          </p:cNvPr>
          <p:cNvSpPr>
            <a:spLocks noGrp="1"/>
          </p:cNvSpPr>
          <p:nvPr>
            <p:ph type="title"/>
          </p:nvPr>
        </p:nvSpPr>
        <p:spPr/>
        <p:txBody>
          <a:bodyPr>
            <a:normAutofit fontScale="90000"/>
          </a:bodyPr>
          <a:lstStyle/>
          <a:p>
            <a:r>
              <a:rPr lang="en-US" dirty="0"/>
              <a:t>Ecological memory of seasonal air temperature change</a:t>
            </a:r>
          </a:p>
        </p:txBody>
      </p:sp>
    </p:spTree>
    <p:extLst>
      <p:ext uri="{BB962C8B-B14F-4D97-AF65-F5344CB8AC3E}">
        <p14:creationId xmlns:p14="http://schemas.microsoft.com/office/powerpoint/2010/main" val="415583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5" name="Google Shape;85;p16"/>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pic>
        <p:nvPicPr>
          <p:cNvPr id="3" name="Picture 2">
            <a:extLst>
              <a:ext uri="{FF2B5EF4-FFF2-40B4-BE49-F238E27FC236}">
                <a16:creationId xmlns:a16="http://schemas.microsoft.com/office/drawing/2014/main" id="{A21FBFB4-A484-B164-3767-C45D58298E49}"/>
              </a:ext>
            </a:extLst>
          </p:cNvPr>
          <p:cNvPicPr>
            <a:picLocks noChangeAspect="1"/>
          </p:cNvPicPr>
          <p:nvPr/>
        </p:nvPicPr>
        <p:blipFill>
          <a:blip r:embed="rId3"/>
          <a:srcRect/>
          <a:stretch/>
        </p:blipFill>
        <p:spPr>
          <a:xfrm>
            <a:off x="107391" y="1382983"/>
            <a:ext cx="4594375" cy="3393788"/>
          </a:xfrm>
          <a:prstGeom prst="rect">
            <a:avLst/>
          </a:prstGeom>
        </p:spPr>
      </p:pic>
      <p:sp>
        <p:nvSpPr>
          <p:cNvPr id="13" name="Title 12">
            <a:extLst>
              <a:ext uri="{FF2B5EF4-FFF2-40B4-BE49-F238E27FC236}">
                <a16:creationId xmlns:a16="http://schemas.microsoft.com/office/drawing/2014/main" id="{3107DE7E-8162-17BB-9CB8-03A1A848E1E8}"/>
              </a:ext>
            </a:extLst>
          </p:cNvPr>
          <p:cNvSpPr>
            <a:spLocks noGrp="1"/>
          </p:cNvSpPr>
          <p:nvPr>
            <p:ph type="title"/>
          </p:nvPr>
        </p:nvSpPr>
        <p:spPr/>
        <p:txBody>
          <a:bodyPr>
            <a:normAutofit fontScale="90000"/>
          </a:bodyPr>
          <a:lstStyle/>
          <a:p>
            <a:r>
              <a:rPr lang="en-US" dirty="0"/>
              <a:t>Ecological memory of seasonal air temperature change</a:t>
            </a:r>
          </a:p>
        </p:txBody>
      </p:sp>
    </p:spTree>
    <p:extLst>
      <p:ext uri="{BB962C8B-B14F-4D97-AF65-F5344CB8AC3E}">
        <p14:creationId xmlns:p14="http://schemas.microsoft.com/office/powerpoint/2010/main" val="106233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6"/>
          <p:cNvSpPr txBox="1">
            <a:spLocks noGrp="1"/>
          </p:cNvSpPr>
          <p:nvPr>
            <p:ph type="title"/>
          </p:nvPr>
        </p:nvSpPr>
        <p:spPr>
          <a:xfrm>
            <a:off x="356497" y="413862"/>
            <a:ext cx="8212149" cy="9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00" dirty="0"/>
              <a:t>Summer surface-water temperature is correlated with summer air temperature</a:t>
            </a:r>
            <a:endParaRPr sz="1800" dirty="0"/>
          </a:p>
        </p:txBody>
      </p:sp>
      <p:sp>
        <p:nvSpPr>
          <p:cNvPr id="85" name="Google Shape;85;p16"/>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pic>
        <p:nvPicPr>
          <p:cNvPr id="6" name="Picture 5">
            <a:extLst>
              <a:ext uri="{FF2B5EF4-FFF2-40B4-BE49-F238E27FC236}">
                <a16:creationId xmlns:a16="http://schemas.microsoft.com/office/drawing/2014/main" id="{88644FD4-0F0A-4B58-A49E-E043F926C2D0}"/>
              </a:ext>
            </a:extLst>
          </p:cNvPr>
          <p:cNvPicPr>
            <a:picLocks noChangeAspect="1"/>
          </p:cNvPicPr>
          <p:nvPr/>
        </p:nvPicPr>
        <p:blipFill>
          <a:blip r:embed="rId3"/>
          <a:srcRect/>
          <a:stretch/>
        </p:blipFill>
        <p:spPr>
          <a:xfrm>
            <a:off x="4994329" y="1332462"/>
            <a:ext cx="3679029" cy="3679029"/>
          </a:xfrm>
          <a:prstGeom prst="rect">
            <a:avLst/>
          </a:prstGeom>
        </p:spPr>
      </p:pic>
      <p:sp>
        <p:nvSpPr>
          <p:cNvPr id="8" name="Rectangle 7">
            <a:extLst>
              <a:ext uri="{FF2B5EF4-FFF2-40B4-BE49-F238E27FC236}">
                <a16:creationId xmlns:a16="http://schemas.microsoft.com/office/drawing/2014/main" id="{8735230F-AD5E-720B-0B93-E36F59ADECDE}"/>
              </a:ext>
            </a:extLst>
          </p:cNvPr>
          <p:cNvSpPr/>
          <p:nvPr/>
        </p:nvSpPr>
        <p:spPr>
          <a:xfrm>
            <a:off x="4994329" y="3170885"/>
            <a:ext cx="3083470" cy="1869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79;p16">
            <a:extLst>
              <a:ext uri="{FF2B5EF4-FFF2-40B4-BE49-F238E27FC236}">
                <a16:creationId xmlns:a16="http://schemas.microsoft.com/office/drawing/2014/main" id="{7142087A-6019-C55F-AC01-18A7CC1EF085}"/>
              </a:ext>
            </a:extLst>
          </p:cNvPr>
          <p:cNvSpPr txBox="1">
            <a:spLocks/>
          </p:cNvSpPr>
          <p:nvPr/>
        </p:nvSpPr>
        <p:spPr>
          <a:xfrm>
            <a:off x="356497" y="749624"/>
            <a:ext cx="8650798" cy="9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1800" dirty="0"/>
              <a:t>Conversely, summer </a:t>
            </a:r>
            <a:r>
              <a:rPr lang="en-US" sz="1800" b="1" dirty="0"/>
              <a:t>bottom-water</a:t>
            </a:r>
            <a:r>
              <a:rPr lang="en-US" sz="1800" dirty="0"/>
              <a:t> temperature is correlated with </a:t>
            </a:r>
            <a:r>
              <a:rPr lang="en-US" sz="1800" b="1" dirty="0"/>
              <a:t>spring</a:t>
            </a:r>
            <a:r>
              <a:rPr lang="en-US" sz="1800" dirty="0"/>
              <a:t> air temperature</a:t>
            </a:r>
          </a:p>
        </p:txBody>
      </p:sp>
      <p:pic>
        <p:nvPicPr>
          <p:cNvPr id="2" name="Picture 1">
            <a:extLst>
              <a:ext uri="{FF2B5EF4-FFF2-40B4-BE49-F238E27FC236}">
                <a16:creationId xmlns:a16="http://schemas.microsoft.com/office/drawing/2014/main" id="{780D8C9E-B431-5943-3A20-96A8FE09049A}"/>
              </a:ext>
            </a:extLst>
          </p:cNvPr>
          <p:cNvPicPr>
            <a:picLocks noChangeAspect="1"/>
          </p:cNvPicPr>
          <p:nvPr/>
        </p:nvPicPr>
        <p:blipFill>
          <a:blip r:embed="rId4"/>
          <a:srcRect/>
          <a:stretch/>
        </p:blipFill>
        <p:spPr>
          <a:xfrm>
            <a:off x="107391" y="1382983"/>
            <a:ext cx="4594375" cy="3393788"/>
          </a:xfrm>
          <a:prstGeom prst="rect">
            <a:avLst/>
          </a:prstGeom>
        </p:spPr>
      </p:pic>
    </p:spTree>
    <p:extLst>
      <p:ext uri="{BB962C8B-B14F-4D97-AF65-F5344CB8AC3E}">
        <p14:creationId xmlns:p14="http://schemas.microsoft.com/office/powerpoint/2010/main" val="291533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2" name="Google Shape;102;p18"/>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sp>
        <p:nvSpPr>
          <p:cNvPr id="6" name="Google Shape;79;p16">
            <a:extLst>
              <a:ext uri="{FF2B5EF4-FFF2-40B4-BE49-F238E27FC236}">
                <a16:creationId xmlns:a16="http://schemas.microsoft.com/office/drawing/2014/main" id="{1E653C31-43A4-3CF9-D3AC-7B5E4E8725B3}"/>
              </a:ext>
            </a:extLst>
          </p:cNvPr>
          <p:cNvSpPr txBox="1">
            <a:spLocks noGrp="1"/>
          </p:cNvSpPr>
          <p:nvPr>
            <p:ph type="title"/>
          </p:nvPr>
        </p:nvSpPr>
        <p:spPr>
          <a:xfrm>
            <a:off x="356497" y="413862"/>
            <a:ext cx="8212149" cy="9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dirty="0"/>
              <a:t>Ecological memory of spring air temperatures controls summer bottom-water oxygen dynamics</a:t>
            </a:r>
            <a:endParaRPr sz="2000" dirty="0"/>
          </a:p>
        </p:txBody>
      </p:sp>
      <p:pic>
        <p:nvPicPr>
          <p:cNvPr id="7" name="Picture 6">
            <a:extLst>
              <a:ext uri="{FF2B5EF4-FFF2-40B4-BE49-F238E27FC236}">
                <a16:creationId xmlns:a16="http://schemas.microsoft.com/office/drawing/2014/main" id="{81C6CE64-669A-6982-6E38-A45070159422}"/>
              </a:ext>
            </a:extLst>
          </p:cNvPr>
          <p:cNvPicPr>
            <a:picLocks noChangeAspect="1"/>
          </p:cNvPicPr>
          <p:nvPr/>
        </p:nvPicPr>
        <p:blipFill>
          <a:blip r:embed="rId3"/>
          <a:stretch>
            <a:fillRect/>
          </a:stretch>
        </p:blipFill>
        <p:spPr>
          <a:xfrm>
            <a:off x="5144040" y="1338166"/>
            <a:ext cx="3643670" cy="3643670"/>
          </a:xfrm>
          <a:prstGeom prst="rect">
            <a:avLst/>
          </a:prstGeom>
        </p:spPr>
      </p:pic>
      <p:pic>
        <p:nvPicPr>
          <p:cNvPr id="2" name="Picture 1">
            <a:extLst>
              <a:ext uri="{FF2B5EF4-FFF2-40B4-BE49-F238E27FC236}">
                <a16:creationId xmlns:a16="http://schemas.microsoft.com/office/drawing/2014/main" id="{1F738AB7-A733-EEF1-276B-328A6E3896B1}"/>
              </a:ext>
            </a:extLst>
          </p:cNvPr>
          <p:cNvPicPr>
            <a:picLocks noChangeAspect="1"/>
          </p:cNvPicPr>
          <p:nvPr/>
        </p:nvPicPr>
        <p:blipFill>
          <a:blip r:embed="rId4"/>
          <a:srcRect/>
          <a:stretch/>
        </p:blipFill>
        <p:spPr>
          <a:xfrm>
            <a:off x="107391" y="1382983"/>
            <a:ext cx="4594375" cy="3393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2" name="Google Shape;102;p18"/>
          <p:cNvSpPr txBox="1"/>
          <p:nvPr/>
        </p:nvSpPr>
        <p:spPr>
          <a:xfrm>
            <a:off x="78075" y="78100"/>
            <a:ext cx="618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Climate</a:t>
            </a:r>
            <a:endParaRPr sz="1800" b="1">
              <a:solidFill>
                <a:schemeClr val="dk2"/>
              </a:solidFill>
            </a:endParaRPr>
          </a:p>
        </p:txBody>
      </p:sp>
      <p:sp>
        <p:nvSpPr>
          <p:cNvPr id="6" name="Google Shape;79;p16">
            <a:extLst>
              <a:ext uri="{FF2B5EF4-FFF2-40B4-BE49-F238E27FC236}">
                <a16:creationId xmlns:a16="http://schemas.microsoft.com/office/drawing/2014/main" id="{1E653C31-43A4-3CF9-D3AC-7B5E4E8725B3}"/>
              </a:ext>
            </a:extLst>
          </p:cNvPr>
          <p:cNvSpPr txBox="1">
            <a:spLocks noGrp="1"/>
          </p:cNvSpPr>
          <p:nvPr>
            <p:ph type="title"/>
          </p:nvPr>
        </p:nvSpPr>
        <p:spPr>
          <a:xfrm>
            <a:off x="356498" y="413862"/>
            <a:ext cx="5330870" cy="9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dirty="0"/>
              <a:t>Intra-annual ecological memory is particularly important due to seasonally heterogeneous air temperature change</a:t>
            </a:r>
            <a:endParaRPr sz="2000" dirty="0"/>
          </a:p>
        </p:txBody>
      </p:sp>
      <p:pic>
        <p:nvPicPr>
          <p:cNvPr id="3074" name="Picture 2">
            <a:extLst>
              <a:ext uri="{FF2B5EF4-FFF2-40B4-BE49-F238E27FC236}">
                <a16:creationId xmlns:a16="http://schemas.microsoft.com/office/drawing/2014/main" id="{3F7663A9-7537-A370-121D-F1DE97F13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367" y="322508"/>
            <a:ext cx="3203578" cy="482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0A289B9-9998-6908-D034-45F6268D8C3C}"/>
              </a:ext>
            </a:extLst>
          </p:cNvPr>
          <p:cNvSpPr txBox="1"/>
          <p:nvPr/>
        </p:nvSpPr>
        <p:spPr>
          <a:xfrm>
            <a:off x="5687366" y="14731"/>
            <a:ext cx="1079142" cy="307777"/>
          </a:xfrm>
          <a:prstGeom prst="rect">
            <a:avLst/>
          </a:prstGeom>
          <a:noFill/>
        </p:spPr>
        <p:txBody>
          <a:bodyPr wrap="none" rtlCol="0">
            <a:spAutoFit/>
          </a:bodyPr>
          <a:lstStyle/>
          <a:p>
            <a:r>
              <a:rPr lang="en-US" dirty="0"/>
              <a:t>1980–2022</a:t>
            </a:r>
          </a:p>
        </p:txBody>
      </p:sp>
    </p:spTree>
    <p:extLst>
      <p:ext uri="{BB962C8B-B14F-4D97-AF65-F5344CB8AC3E}">
        <p14:creationId xmlns:p14="http://schemas.microsoft.com/office/powerpoint/2010/main" val="17795234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8903</TotalTime>
  <Words>711</Words>
  <Application>Microsoft Macintosh PowerPoint</Application>
  <PresentationFormat>On-screen Show (16:9)</PresentationFormat>
  <Paragraphs>74</Paragraphs>
  <Slides>17</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Century Gothic</vt:lpstr>
      <vt:lpstr>Wingdings</vt:lpstr>
      <vt:lpstr>Simple Light</vt:lpstr>
      <vt:lpstr>Ecological memory of climate and land use change shapes water quality across &gt;650 widespread lakes</vt:lpstr>
      <vt:lpstr>Ecological memory of climate and land use may shape water quality over multiple timescales</vt:lpstr>
      <vt:lpstr>We synthesized data from &gt;650 lakes to characterize memory effects of both climate and land use</vt:lpstr>
      <vt:lpstr>Ecological memory of seasonal air temperature change</vt:lpstr>
      <vt:lpstr>Ecological memory of seasonal air temperature change</vt:lpstr>
      <vt:lpstr>Ecological memory of seasonal air temperature change</vt:lpstr>
      <vt:lpstr>Summer surface-water temperature is correlated with summer air temperature</vt:lpstr>
      <vt:lpstr>Ecological memory of spring air temperatures controls summer bottom-water oxygen dynamics</vt:lpstr>
      <vt:lpstr>Intra-annual ecological memory is particularly important due to seasonally heterogeneous air temperature change</vt:lpstr>
      <vt:lpstr>Nutrient inputs could be directly correlated with in-lake concentrations, or may exhibit legacy effects</vt:lpstr>
      <vt:lpstr>TP inputs were modeled for each lake using climate and land use data</vt:lpstr>
      <vt:lpstr>Preliminary results suggest legacy effects of nutrient loading in some Wisconsin lakes</vt:lpstr>
      <vt:lpstr>Next steps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memory of climate and land use change shapes water quality across &gt;650 widespread lakes</dc:title>
  <cp:lastModifiedBy>Abby Lewis</cp:lastModifiedBy>
  <cp:revision>64</cp:revision>
  <dcterms:modified xsi:type="dcterms:W3CDTF">2023-12-11T17:27:43Z</dcterms:modified>
</cp:coreProperties>
</file>